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73" r:id="rId4"/>
    <p:sldId id="272" r:id="rId5"/>
    <p:sldId id="274" r:id="rId6"/>
    <p:sldId id="275" r:id="rId7"/>
    <p:sldId id="276" r:id="rId8"/>
    <p:sldId id="277" r:id="rId9"/>
    <p:sldId id="264" r:id="rId10"/>
    <p:sldId id="261" r:id="rId11"/>
    <p:sldId id="279" r:id="rId12"/>
    <p:sldId id="263" r:id="rId13"/>
    <p:sldId id="265" r:id="rId14"/>
    <p:sldId id="266" r:id="rId15"/>
    <p:sldId id="278" r:id="rId16"/>
    <p:sldId id="268" r:id="rId17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25DA-B55C-489A-9FF8-B339199D8C83}" type="datetimeFigureOut">
              <a:rPr lang="es-ES" smtClean="0"/>
              <a:t>30/11/2021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90C92-64BD-489C-84D8-A8F36E4B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26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325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013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06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863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564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762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809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714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90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960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171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C46E-04F8-4508-895C-4220ABD081C1}" type="datetimeFigureOut">
              <a:rPr lang="ca-ES" smtClean="0"/>
              <a:t>30/11/2021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7514-CC66-4C1C-AB94-6DAA4759597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743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C3C136-D49F-324D-A927-1EC678653A5C}"/>
              </a:ext>
            </a:extLst>
          </p:cNvPr>
          <p:cNvSpPr txBox="1"/>
          <p:nvPr/>
        </p:nvSpPr>
        <p:spPr>
          <a:xfrm>
            <a:off x="336885" y="2494846"/>
            <a:ext cx="115342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SMARTWATCHES</a:t>
            </a:r>
            <a:endParaRPr lang="es-ES_tradnl" sz="80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s-ES_tradnl" sz="3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La innovación de los relojes</a:t>
            </a:r>
            <a:endParaRPr lang="es-ES_tradnl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9" y="6225496"/>
            <a:ext cx="1116496" cy="2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6884" y="261736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TUTORIAL DE FUNCIONAMIENTO</a:t>
            </a:r>
            <a:endParaRPr lang="es-ES_tradnl" sz="3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10D427-2FB0-BB41-982C-C25446196B6E}"/>
              </a:ext>
            </a:extLst>
          </p:cNvPr>
          <p:cNvSpPr txBox="1"/>
          <p:nvPr/>
        </p:nvSpPr>
        <p:spPr>
          <a:xfrm>
            <a:off x="3077051" y="2363533"/>
            <a:ext cx="576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Vídeo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579" y="6347159"/>
            <a:ext cx="8477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C10D427-2FB0-BB41-982C-C25446196B6E}"/>
              </a:ext>
            </a:extLst>
          </p:cNvPr>
          <p:cNvSpPr txBox="1"/>
          <p:nvPr/>
        </p:nvSpPr>
        <p:spPr>
          <a:xfrm>
            <a:off x="329540" y="4175556"/>
            <a:ext cx="1150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>
                <a:latin typeface="Garamond" panose="02020404030301010803" pitchFamily="18" charset="0"/>
              </a:rPr>
              <a:t>Preguntas frecuentes y resolución de problemas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26110"/>
          <a:stretch/>
        </p:blipFill>
        <p:spPr>
          <a:xfrm>
            <a:off x="0" y="0"/>
            <a:ext cx="6350354" cy="31282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3220"/>
          <a:stretch/>
        </p:blipFill>
        <p:spPr>
          <a:xfrm>
            <a:off x="6080635" y="-1"/>
            <a:ext cx="6111365" cy="31282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4004" y="6286500"/>
            <a:ext cx="847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entágono 39"/>
          <p:cNvSpPr/>
          <p:nvPr/>
        </p:nvSpPr>
        <p:spPr>
          <a:xfrm>
            <a:off x="3832255" y="3795743"/>
            <a:ext cx="612391" cy="391360"/>
          </a:xfrm>
          <a:prstGeom prst="homePlat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Pentágono 40"/>
          <p:cNvSpPr/>
          <p:nvPr/>
        </p:nvSpPr>
        <p:spPr>
          <a:xfrm rot="10800000">
            <a:off x="3193228" y="3795743"/>
            <a:ext cx="612391" cy="391360"/>
          </a:xfrm>
          <a:prstGeom prst="homePlat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128801" y="2458938"/>
            <a:ext cx="7932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prstClr val="black"/>
                </a:solidFill>
                <a:latin typeface="Garamond" panose="02020404030301010803" pitchFamily="18" charset="0"/>
              </a:rPr>
              <a:t>QUÉ HACER SI NO SE ENCIENDE o NO VA LA PANTALLA</a:t>
            </a:r>
            <a:endParaRPr lang="ca-E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61503" y="2985557"/>
            <a:ext cx="249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Garamond" panose="02020404030301010803" pitchFamily="18" charset="0"/>
              </a:rPr>
              <a:t>¿Enciende la pantalla?</a:t>
            </a:r>
            <a:endParaRPr lang="ca-ES" b="1" dirty="0">
              <a:latin typeface="Garamond" panose="02020404030301010803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05764" y="3802429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OK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572705" y="3673500"/>
            <a:ext cx="391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es-ES" dirty="0"/>
              <a:t>Presionar el pulsador </a:t>
            </a:r>
            <a:r>
              <a:rPr lang="es-ES" dirty="0" smtClean="0"/>
              <a:t>y poner </a:t>
            </a:r>
            <a:r>
              <a:rPr lang="es-ES" dirty="0"/>
              <a:t>en carga</a:t>
            </a:r>
          </a:p>
          <a:p>
            <a:r>
              <a:rPr lang="es-ES" b="0" dirty="0" smtClean="0"/>
              <a:t>¿Enciende</a:t>
            </a:r>
            <a:r>
              <a:rPr lang="es-ES" b="0" dirty="0"/>
              <a:t>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90237" y="4595060"/>
            <a:ext cx="306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es-ES" dirty="0"/>
              <a:t>Cambiar de cable y </a:t>
            </a:r>
            <a:r>
              <a:rPr lang="es-ES" dirty="0" smtClean="0"/>
              <a:t>cargador</a:t>
            </a:r>
            <a:endParaRPr lang="es-ES" dirty="0"/>
          </a:p>
          <a:p>
            <a:r>
              <a:rPr lang="es-ES" b="0" dirty="0" smtClean="0"/>
              <a:t>¿Enciende</a:t>
            </a:r>
            <a:r>
              <a:rPr lang="es-ES" b="0" dirty="0"/>
              <a:t>?</a:t>
            </a:r>
            <a:endParaRPr lang="ca-ES" b="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04166" y="5639380"/>
            <a:ext cx="184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Garamond" panose="02020404030301010803" pitchFamily="18" charset="0"/>
              </a:rPr>
              <a:t>Servicio Técnico</a:t>
            </a:r>
            <a:endParaRPr lang="ca-ES" b="1" dirty="0">
              <a:latin typeface="Garamond" panose="02020404030301010803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28801" y="2384359"/>
            <a:ext cx="7932658" cy="4025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Rectángulo 27"/>
          <p:cNvSpPr/>
          <p:nvPr/>
        </p:nvSpPr>
        <p:spPr>
          <a:xfrm>
            <a:off x="2647918" y="2975551"/>
            <a:ext cx="2340540" cy="379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ángulo 28"/>
          <p:cNvSpPr/>
          <p:nvPr/>
        </p:nvSpPr>
        <p:spPr>
          <a:xfrm>
            <a:off x="7370606" y="5635317"/>
            <a:ext cx="1882526" cy="401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ángulo 29"/>
          <p:cNvSpPr/>
          <p:nvPr/>
        </p:nvSpPr>
        <p:spPr>
          <a:xfrm>
            <a:off x="6168926" y="4568389"/>
            <a:ext cx="3084207" cy="6730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ángulo 30"/>
          <p:cNvSpPr/>
          <p:nvPr/>
        </p:nvSpPr>
        <p:spPr>
          <a:xfrm>
            <a:off x="4537391" y="3639944"/>
            <a:ext cx="3955111" cy="670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Elipse 31"/>
          <p:cNvSpPr/>
          <p:nvPr/>
        </p:nvSpPr>
        <p:spPr>
          <a:xfrm>
            <a:off x="2631176" y="3795743"/>
            <a:ext cx="453298" cy="3803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Rectángulo 35"/>
          <p:cNvSpPr/>
          <p:nvPr/>
        </p:nvSpPr>
        <p:spPr>
          <a:xfrm>
            <a:off x="336884" y="261736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¿Cuánto dura la batería?</a:t>
            </a:r>
            <a:endParaRPr lang="es-ES_tradnl" sz="3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080655" y="1095629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Garamond" panose="02020404030301010803" pitchFamily="18" charset="0"/>
              </a:rPr>
              <a:t>Depende del uso que se le dé. Un uso intensivo reduce la autonomía.</a:t>
            </a:r>
          </a:p>
          <a:p>
            <a:pPr algn="ctr"/>
            <a:r>
              <a:rPr lang="es-ES" sz="2000" dirty="0" smtClean="0">
                <a:latin typeface="Garamond" panose="02020404030301010803" pitchFamily="18" charset="0"/>
              </a:rPr>
              <a:t>NORMAL </a:t>
            </a:r>
            <a:r>
              <a:rPr lang="es-ES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 </a:t>
            </a:r>
            <a:r>
              <a:rPr lang="es-ES" sz="2000" dirty="0" smtClean="0">
                <a:solidFill>
                  <a:srgbClr val="FF0066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3-4 días</a:t>
            </a:r>
          </a:p>
          <a:p>
            <a:pPr algn="ctr"/>
            <a:r>
              <a:rPr lang="es-ES" sz="2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DEFECTUOSO  </a:t>
            </a:r>
            <a:r>
              <a:rPr lang="es-ES" sz="2000" dirty="0" smtClean="0">
                <a:solidFill>
                  <a:srgbClr val="FF0066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menos de 24h</a:t>
            </a:r>
            <a:endParaRPr lang="es-ES" sz="2000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sp>
        <p:nvSpPr>
          <p:cNvPr id="39" name="Flecha abajo 38"/>
          <p:cNvSpPr/>
          <p:nvPr/>
        </p:nvSpPr>
        <p:spPr>
          <a:xfrm>
            <a:off x="3623005" y="3401056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42" name="CuadroTexto 41"/>
          <p:cNvSpPr txBox="1"/>
          <p:nvPr/>
        </p:nvSpPr>
        <p:spPr>
          <a:xfrm>
            <a:off x="3092513" y="5096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3" name="CuadroTexto 42"/>
          <p:cNvSpPr txBox="1"/>
          <p:nvPr/>
        </p:nvSpPr>
        <p:spPr>
          <a:xfrm>
            <a:off x="3832255" y="3849125"/>
            <a:ext cx="49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NO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305317" y="3845454"/>
            <a:ext cx="49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SÍ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5" name="Pentágono 44"/>
          <p:cNvSpPr/>
          <p:nvPr/>
        </p:nvSpPr>
        <p:spPr>
          <a:xfrm>
            <a:off x="5418723" y="4761672"/>
            <a:ext cx="612391" cy="391360"/>
          </a:xfrm>
          <a:prstGeom prst="homePlat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Pentágono 45"/>
          <p:cNvSpPr/>
          <p:nvPr/>
        </p:nvSpPr>
        <p:spPr>
          <a:xfrm rot="10800000">
            <a:off x="4779696" y="4761672"/>
            <a:ext cx="612391" cy="391360"/>
          </a:xfrm>
          <a:prstGeom prst="homePlat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/>
          <p:cNvSpPr txBox="1"/>
          <p:nvPr/>
        </p:nvSpPr>
        <p:spPr>
          <a:xfrm>
            <a:off x="5418723" y="4815054"/>
            <a:ext cx="49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NO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891785" y="4811383"/>
            <a:ext cx="49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SÍ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9" name="Pentágono 48"/>
          <p:cNvSpPr/>
          <p:nvPr/>
        </p:nvSpPr>
        <p:spPr>
          <a:xfrm>
            <a:off x="6631132" y="5645144"/>
            <a:ext cx="612391" cy="391360"/>
          </a:xfrm>
          <a:prstGeom prst="homePlat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0" name="Pentágono 49"/>
          <p:cNvSpPr/>
          <p:nvPr/>
        </p:nvSpPr>
        <p:spPr>
          <a:xfrm rot="10800000">
            <a:off x="5992105" y="5645144"/>
            <a:ext cx="612391" cy="391360"/>
          </a:xfrm>
          <a:prstGeom prst="homePlate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CuadroTexto 50"/>
          <p:cNvSpPr txBox="1"/>
          <p:nvPr/>
        </p:nvSpPr>
        <p:spPr>
          <a:xfrm>
            <a:off x="6631132" y="5698526"/>
            <a:ext cx="49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NO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104194" y="5694855"/>
            <a:ext cx="491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SÍ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3" name="Flecha abajo 52"/>
          <p:cNvSpPr/>
          <p:nvPr/>
        </p:nvSpPr>
        <p:spPr>
          <a:xfrm>
            <a:off x="5203357" y="4359958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54" name="CuadroTexto 53"/>
          <p:cNvSpPr txBox="1"/>
          <p:nvPr/>
        </p:nvSpPr>
        <p:spPr>
          <a:xfrm>
            <a:off x="4000465" y="4768887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OK</a:t>
            </a:r>
            <a:endParaRPr lang="ca-ES" dirty="0"/>
          </a:p>
        </p:txBody>
      </p:sp>
      <p:sp>
        <p:nvSpPr>
          <p:cNvPr id="55" name="Elipse 54"/>
          <p:cNvSpPr/>
          <p:nvPr/>
        </p:nvSpPr>
        <p:spPr>
          <a:xfrm>
            <a:off x="4234488" y="4761672"/>
            <a:ext cx="453298" cy="3803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6" name="Flecha abajo 55"/>
          <p:cNvSpPr/>
          <p:nvPr/>
        </p:nvSpPr>
        <p:spPr>
          <a:xfrm>
            <a:off x="6442402" y="5286809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57" name="CuadroTexto 56"/>
          <p:cNvSpPr txBox="1"/>
          <p:nvPr/>
        </p:nvSpPr>
        <p:spPr>
          <a:xfrm>
            <a:off x="5184700" y="5642533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OK</a:t>
            </a:r>
            <a:endParaRPr lang="ca-ES" dirty="0"/>
          </a:p>
        </p:txBody>
      </p:sp>
      <p:sp>
        <p:nvSpPr>
          <p:cNvPr id="58" name="Elipse 57"/>
          <p:cNvSpPr/>
          <p:nvPr/>
        </p:nvSpPr>
        <p:spPr>
          <a:xfrm>
            <a:off x="5418723" y="5635318"/>
            <a:ext cx="453298" cy="3803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774" y="6409873"/>
            <a:ext cx="876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91579" y="1564474"/>
            <a:ext cx="9254464" cy="28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2000">
                <a:solidFill>
                  <a:prstClr val="black"/>
                </a:solidFill>
                <a:latin typeface="Garamond" panose="02020404030301010803" pitchFamily="18" charset="0"/>
              </a:defRPr>
            </a:lvl1pPr>
          </a:lstStyle>
          <a:p>
            <a:r>
              <a:rPr lang="es-ES" dirty="0" smtClean="0"/>
              <a:t>QUÉ </a:t>
            </a:r>
            <a:r>
              <a:rPr lang="es-ES" dirty="0"/>
              <a:t>HACER SI NO SE CONECTA </a:t>
            </a:r>
            <a:r>
              <a:rPr lang="es-ES" dirty="0" smtClean="0"/>
              <a:t>CON </a:t>
            </a:r>
            <a:r>
              <a:rPr lang="es-ES" dirty="0"/>
              <a:t>EL </a:t>
            </a:r>
            <a:r>
              <a:rPr lang="es-ES" dirty="0" smtClean="0"/>
              <a:t>MÓVIL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508091" y="2083007"/>
            <a:ext cx="4728641" cy="21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Garamond" panose="02020404030301010803" pitchFamily="18" charset="0"/>
              </a:rPr>
              <a:t>Comprobar si el </a:t>
            </a:r>
            <a:r>
              <a:rPr lang="es-ES" sz="1400" b="1" dirty="0" smtClean="0">
                <a:latin typeface="Garamond" panose="02020404030301010803" pitchFamily="18" charset="0"/>
              </a:rPr>
              <a:t>BLUETOOTH </a:t>
            </a:r>
            <a:r>
              <a:rPr lang="es-ES" sz="1400" dirty="0" smtClean="0">
                <a:latin typeface="Garamond" panose="02020404030301010803" pitchFamily="18" charset="0"/>
              </a:rPr>
              <a:t>del teléfono está </a:t>
            </a:r>
            <a:r>
              <a:rPr lang="es-ES" sz="1400" b="1" dirty="0" smtClean="0">
                <a:solidFill>
                  <a:srgbClr val="FF0066"/>
                </a:solidFill>
                <a:latin typeface="Garamond" panose="02020404030301010803" pitchFamily="18" charset="0"/>
              </a:rPr>
              <a:t>encendido</a:t>
            </a:r>
            <a:endParaRPr lang="es-ES" sz="1400" b="1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53111" y="2766644"/>
            <a:ext cx="2100278" cy="37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Garamond" panose="02020404030301010803" pitchFamily="18" charset="0"/>
              </a:rPr>
              <a:t>OMITIR</a:t>
            </a:r>
            <a:r>
              <a:rPr lang="es-ES" sz="1400" dirty="0">
                <a:latin typeface="Garamond" panose="02020404030301010803" pitchFamily="18" charset="0"/>
              </a:rPr>
              <a:t> dispositivos con el nombre del reloj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66441" y="3685173"/>
            <a:ext cx="2508850" cy="52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Garamond" panose="02020404030301010803" pitchFamily="18" charset="0"/>
              </a:rPr>
              <a:t>BORRAR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err="1">
                <a:latin typeface="Garamond" panose="02020404030301010803" pitchFamily="18" charset="0"/>
              </a:rPr>
              <a:t>TousWear</a:t>
            </a:r>
            <a:r>
              <a:rPr lang="es-ES" sz="1400" dirty="0">
                <a:latin typeface="Garamond" panose="02020404030301010803" pitchFamily="18" charset="0"/>
              </a:rPr>
              <a:t> y </a:t>
            </a:r>
            <a:r>
              <a:rPr lang="es-ES" sz="1400" b="1" dirty="0">
                <a:latin typeface="Garamond" panose="02020404030301010803" pitchFamily="18" charset="0"/>
              </a:rPr>
              <a:t>REINSTALAR</a:t>
            </a:r>
            <a:r>
              <a:rPr lang="es-ES" sz="1400" dirty="0">
                <a:latin typeface="Garamond" panose="02020404030301010803" pitchFamily="18" charset="0"/>
              </a:rPr>
              <a:t> desde </a:t>
            </a:r>
            <a:r>
              <a:rPr lang="es-ES" sz="1400" dirty="0" err="1" smtClean="0">
                <a:latin typeface="Garamond" panose="02020404030301010803" pitchFamily="18" charset="0"/>
              </a:rPr>
              <a:t>AppStore</a:t>
            </a:r>
            <a:r>
              <a:rPr lang="es-ES" sz="1400" dirty="0" smtClean="0">
                <a:latin typeface="Garamond" panose="02020404030301010803" pitchFamily="18" charset="0"/>
              </a:rPr>
              <a:t>              </a:t>
            </a:r>
            <a:r>
              <a:rPr lang="es-ES" sz="1400" dirty="0">
                <a:latin typeface="Garamond" panose="02020404030301010803" pitchFamily="18" charset="0"/>
              </a:rPr>
              <a:t>o Play Store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73" y="3935059"/>
            <a:ext cx="365791" cy="2602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2135" t="7250" r="22446" b="29560"/>
          <a:stretch/>
        </p:blipFill>
        <p:spPr>
          <a:xfrm>
            <a:off x="4282155" y="4179668"/>
            <a:ext cx="310929" cy="2358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488912" y="2852364"/>
            <a:ext cx="732356" cy="21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Garamond" panose="02020404030301010803" pitchFamily="18" charset="0"/>
              </a:rPr>
              <a:t>Activar</a:t>
            </a:r>
            <a:endParaRPr lang="ca-ES" sz="1400" b="1" dirty="0">
              <a:latin typeface="Garamond" panose="020204040303010108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807398" y="3795974"/>
            <a:ext cx="2633930" cy="52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Garamond" panose="02020404030301010803" pitchFamily="18" charset="0"/>
              </a:rPr>
              <a:t>RESET</a:t>
            </a:r>
            <a:r>
              <a:rPr lang="es-ES" sz="1400" dirty="0">
                <a:latin typeface="Garamond" panose="02020404030301010803" pitchFamily="18" charset="0"/>
              </a:rPr>
              <a:t> </a:t>
            </a:r>
            <a:r>
              <a:rPr lang="es-ES" sz="1400" dirty="0" smtClean="0">
                <a:latin typeface="Garamond" panose="02020404030301010803" pitchFamily="18" charset="0"/>
              </a:rPr>
              <a:t>del reloj</a:t>
            </a:r>
          </a:p>
          <a:p>
            <a:pPr algn="ctr"/>
            <a:r>
              <a:rPr lang="es-ES" sz="1400" dirty="0" err="1" smtClean="0">
                <a:latin typeface="Garamond" panose="02020404030301010803" pitchFamily="18" charset="0"/>
              </a:rPr>
              <a:t>Clickar</a:t>
            </a:r>
            <a:r>
              <a:rPr lang="es-ES" sz="1400" dirty="0" smtClean="0">
                <a:latin typeface="Garamond" panose="02020404030301010803" pitchFamily="18" charset="0"/>
              </a:rPr>
              <a:t> en </a:t>
            </a:r>
            <a:r>
              <a:rPr lang="es-ES" sz="1400" b="1" dirty="0" smtClean="0">
                <a:latin typeface="Garamond" panose="02020404030301010803" pitchFamily="18" charset="0"/>
              </a:rPr>
              <a:t>restaurar</a:t>
            </a:r>
            <a:r>
              <a:rPr lang="es-ES" sz="1400" b="1" dirty="0" smtClean="0">
                <a:solidFill>
                  <a:srgbClr val="FF0066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smtClean="0">
                <a:latin typeface="Garamond" panose="02020404030301010803" pitchFamily="18" charset="0"/>
              </a:rPr>
              <a:t>en</a:t>
            </a:r>
          </a:p>
          <a:p>
            <a:pPr algn="ctr"/>
            <a:r>
              <a:rPr lang="es-ES" sz="1400" dirty="0" err="1" smtClean="0">
                <a:latin typeface="Garamond" panose="02020404030301010803" pitchFamily="18" charset="0"/>
              </a:rPr>
              <a:t>Clickar</a:t>
            </a:r>
            <a:r>
              <a:rPr lang="es-ES" sz="1400" dirty="0" smtClean="0">
                <a:latin typeface="Garamond" panose="02020404030301010803" pitchFamily="18" charset="0"/>
              </a:rPr>
              <a:t> en </a:t>
            </a:r>
            <a:r>
              <a:rPr lang="es-ES" sz="1400" b="1" dirty="0" smtClean="0">
                <a:latin typeface="Garamond" panose="02020404030301010803" pitchFamily="18" charset="0"/>
              </a:rPr>
              <a:t>sistema</a:t>
            </a:r>
            <a:r>
              <a:rPr lang="es-ES" sz="1400" dirty="0" smtClean="0">
                <a:latin typeface="Garamond" panose="02020404030301010803" pitchFamily="18" charset="0"/>
              </a:rPr>
              <a:t> + </a:t>
            </a:r>
            <a:r>
              <a:rPr lang="es-ES" sz="1400" b="1" dirty="0" smtClean="0">
                <a:latin typeface="Garamond" panose="02020404030301010803" pitchFamily="18" charset="0"/>
              </a:rPr>
              <a:t>reiniciar</a:t>
            </a:r>
            <a:r>
              <a:rPr lang="es-ES" sz="1400" dirty="0" smtClean="0">
                <a:latin typeface="Garamond" panose="02020404030301010803" pitchFamily="18" charset="0"/>
              </a:rPr>
              <a:t> en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474628" y="4903804"/>
            <a:ext cx="2728333" cy="21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Garamond" panose="02020404030301010803" pitchFamily="18" charset="0"/>
              </a:rPr>
              <a:t>ABRIR </a:t>
            </a:r>
            <a:r>
              <a:rPr lang="es-ES" sz="1400" b="1" dirty="0" smtClean="0">
                <a:solidFill>
                  <a:srgbClr val="FF0066"/>
                </a:solidFill>
                <a:latin typeface="Garamond" panose="02020404030301010803" pitchFamily="18" charset="0"/>
              </a:rPr>
              <a:t>TOUS </a:t>
            </a:r>
            <a:r>
              <a:rPr lang="es-ES" sz="1400" b="1" dirty="0" err="1" smtClean="0">
                <a:solidFill>
                  <a:srgbClr val="FF0066"/>
                </a:solidFill>
                <a:latin typeface="Garamond" panose="02020404030301010803" pitchFamily="18" charset="0"/>
              </a:rPr>
              <a:t>Wear</a:t>
            </a:r>
            <a:r>
              <a:rPr lang="es-ES" sz="1400" b="1" dirty="0" smtClean="0">
                <a:solidFill>
                  <a:srgbClr val="FF0066"/>
                </a:solidFill>
                <a:latin typeface="Garamond" panose="02020404030301010803" pitchFamily="18" charset="0"/>
              </a:rPr>
              <a:t> </a:t>
            </a:r>
            <a:r>
              <a:rPr lang="es-ES" sz="1400" dirty="0" smtClean="0">
                <a:latin typeface="Garamond" panose="02020404030301010803" pitchFamily="18" charset="0"/>
              </a:rPr>
              <a:t>en el teléfono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616274" y="1502531"/>
            <a:ext cx="9254464" cy="4904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3" name="Rectángulo 52"/>
          <p:cNvSpPr/>
          <p:nvPr/>
        </p:nvSpPr>
        <p:spPr>
          <a:xfrm>
            <a:off x="2499919" y="237158"/>
            <a:ext cx="718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¿Es compatible con Android y Apple?</a:t>
            </a:r>
            <a:endParaRPr lang="es-ES_tradnl" sz="3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22290" y="580706"/>
            <a:ext cx="1155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66"/>
                </a:solidFill>
                <a:latin typeface="Garamond" panose="02020404030301010803" pitchFamily="18" charset="0"/>
              </a:rPr>
              <a:t>Sí…</a:t>
            </a:r>
            <a:r>
              <a:rPr lang="es-ES" sz="5400" b="1" dirty="0" smtClean="0">
                <a:latin typeface="Garamond" panose="02020404030301010803" pitchFamily="18" charset="0"/>
              </a:rPr>
              <a:t> </a:t>
            </a:r>
            <a:r>
              <a:rPr lang="es-ES" sz="2000" dirty="0" smtClean="0">
                <a:latin typeface="Garamond" panose="02020404030301010803" pitchFamily="18" charset="0"/>
              </a:rPr>
              <a:t>pero puede haber algún problema de conexión con teléfono Android antiguos o Apple inferiores al 8</a:t>
            </a:r>
            <a:endParaRPr lang="es-ES" sz="2000" dirty="0" smtClean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grpSp>
        <p:nvGrpSpPr>
          <p:cNvPr id="61" name="Grupo 60"/>
          <p:cNvGrpSpPr/>
          <p:nvPr/>
        </p:nvGrpSpPr>
        <p:grpSpPr>
          <a:xfrm>
            <a:off x="6116583" y="2832574"/>
            <a:ext cx="1251418" cy="391360"/>
            <a:chOff x="2559269" y="2855208"/>
            <a:chExt cx="1251418" cy="391360"/>
          </a:xfrm>
        </p:grpSpPr>
        <p:sp>
          <p:nvSpPr>
            <p:cNvPr id="57" name="Pentágono 56"/>
            <p:cNvSpPr/>
            <p:nvPr/>
          </p:nvSpPr>
          <p:spPr>
            <a:xfrm>
              <a:off x="3198296" y="2855208"/>
              <a:ext cx="612391" cy="39136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8" name="Pentágono 57"/>
            <p:cNvSpPr/>
            <p:nvPr/>
          </p:nvSpPr>
          <p:spPr>
            <a:xfrm rot="10800000">
              <a:off x="2559269" y="2855208"/>
              <a:ext cx="612391" cy="391360"/>
            </a:xfrm>
            <a:prstGeom prst="homePlate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3198296" y="2908590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NO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2671358" y="2904919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SÍ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Flecha abajo 61"/>
          <p:cNvSpPr/>
          <p:nvPr/>
        </p:nvSpPr>
        <p:spPr>
          <a:xfrm>
            <a:off x="6542205" y="2439143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63" name="Rectángulo 62"/>
          <p:cNvSpPr/>
          <p:nvPr/>
        </p:nvSpPr>
        <p:spPr>
          <a:xfrm>
            <a:off x="3601258" y="2073132"/>
            <a:ext cx="4497186" cy="325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2" name="Rectángulo 71"/>
          <p:cNvSpPr/>
          <p:nvPr/>
        </p:nvSpPr>
        <p:spPr>
          <a:xfrm>
            <a:off x="7471670" y="2882284"/>
            <a:ext cx="73235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3" name="Rectángulo 72"/>
          <p:cNvSpPr/>
          <p:nvPr/>
        </p:nvSpPr>
        <p:spPr>
          <a:xfrm>
            <a:off x="3931140" y="2782111"/>
            <a:ext cx="2118054" cy="495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4" name="Flecha abajo 73"/>
          <p:cNvSpPr/>
          <p:nvPr/>
        </p:nvSpPr>
        <p:spPr>
          <a:xfrm>
            <a:off x="4835950" y="3313735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75" name="Rectángulo 74"/>
          <p:cNvSpPr/>
          <p:nvPr/>
        </p:nvSpPr>
        <p:spPr>
          <a:xfrm>
            <a:off x="2436823" y="3629674"/>
            <a:ext cx="3066285" cy="829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6" name="Flecha abajo 75"/>
          <p:cNvSpPr/>
          <p:nvPr/>
        </p:nvSpPr>
        <p:spPr>
          <a:xfrm rot="16200000">
            <a:off x="5500035" y="3937412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 rotWithShape="1">
          <a:blip r:embed="rId4"/>
          <a:srcRect l="5741" t="18445" r="71522" b="65334"/>
          <a:stretch/>
        </p:blipFill>
        <p:spPr>
          <a:xfrm>
            <a:off x="8048056" y="3990817"/>
            <a:ext cx="716249" cy="287427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 rotWithShape="1">
          <a:blip r:embed="rId5"/>
          <a:srcRect l="37269" t="44073" r="37407" b="48355"/>
          <a:stretch/>
        </p:blipFill>
        <p:spPr>
          <a:xfrm>
            <a:off x="8441327" y="4308164"/>
            <a:ext cx="930934" cy="156573"/>
          </a:xfrm>
          <a:prstGeom prst="rect">
            <a:avLst/>
          </a:prstGeom>
        </p:spPr>
      </p:pic>
      <p:sp>
        <p:nvSpPr>
          <p:cNvPr id="85" name="Rectángulo 84"/>
          <p:cNvSpPr/>
          <p:nvPr/>
        </p:nvSpPr>
        <p:spPr>
          <a:xfrm>
            <a:off x="5889259" y="3789506"/>
            <a:ext cx="3519716" cy="73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6" name="Flecha abajo 85"/>
          <p:cNvSpPr/>
          <p:nvPr/>
        </p:nvSpPr>
        <p:spPr>
          <a:xfrm>
            <a:off x="7634380" y="4569365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87" name="Rectángulo 86"/>
          <p:cNvSpPr/>
          <p:nvPr/>
        </p:nvSpPr>
        <p:spPr>
          <a:xfrm>
            <a:off x="6542205" y="4902443"/>
            <a:ext cx="2595330" cy="325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8" name="Flecha abajo 87"/>
          <p:cNvSpPr/>
          <p:nvPr/>
        </p:nvSpPr>
        <p:spPr>
          <a:xfrm rot="5400000">
            <a:off x="6171152" y="4929540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89" name="CuadroTexto 88"/>
          <p:cNvSpPr txBox="1"/>
          <p:nvPr/>
        </p:nvSpPr>
        <p:spPr>
          <a:xfrm>
            <a:off x="2548423" y="4782411"/>
            <a:ext cx="3669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Garamond" panose="02020404030301010803" pitchFamily="18" charset="0"/>
              </a:rPr>
              <a:t>Seguir instrucciones </a:t>
            </a:r>
            <a:r>
              <a:rPr lang="es-ES" sz="1400" dirty="0" smtClean="0">
                <a:latin typeface="Garamond" panose="02020404030301010803" pitchFamily="18" charset="0"/>
              </a:rPr>
              <a:t>de pantalla</a:t>
            </a:r>
          </a:p>
          <a:p>
            <a:r>
              <a:rPr lang="es-ES" sz="1400" dirty="0" smtClean="0">
                <a:latin typeface="Garamond" panose="02020404030301010803" pitchFamily="18" charset="0"/>
              </a:rPr>
              <a:t>Escoger dispositivo a conectar </a:t>
            </a:r>
            <a:r>
              <a:rPr lang="es-ES" sz="1400" b="1" dirty="0" smtClean="0">
                <a:latin typeface="Garamond" panose="02020404030301010803" pitchFamily="18" charset="0"/>
              </a:rPr>
              <a:t>(apagar el resto) </a:t>
            </a:r>
          </a:p>
          <a:p>
            <a:r>
              <a:rPr lang="es-ES" sz="1400" b="1" dirty="0" smtClean="0">
                <a:latin typeface="Garamond" panose="02020404030301010803" pitchFamily="18" charset="0"/>
              </a:rPr>
              <a:t>“OK” a “Enlazar” y “Permitir notificaciones”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2529464" y="4782411"/>
            <a:ext cx="3624881" cy="723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1" name="Flecha abajo 90"/>
          <p:cNvSpPr/>
          <p:nvPr/>
        </p:nvSpPr>
        <p:spPr>
          <a:xfrm>
            <a:off x="5553148" y="5536711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grpSp>
        <p:nvGrpSpPr>
          <p:cNvPr id="92" name="Grupo 91"/>
          <p:cNvGrpSpPr/>
          <p:nvPr/>
        </p:nvGrpSpPr>
        <p:grpSpPr>
          <a:xfrm>
            <a:off x="5116169" y="5838839"/>
            <a:ext cx="1251418" cy="391360"/>
            <a:chOff x="2559269" y="2855208"/>
            <a:chExt cx="1251418" cy="391360"/>
          </a:xfrm>
        </p:grpSpPr>
        <p:sp>
          <p:nvSpPr>
            <p:cNvPr id="93" name="Pentágono 92"/>
            <p:cNvSpPr/>
            <p:nvPr/>
          </p:nvSpPr>
          <p:spPr>
            <a:xfrm>
              <a:off x="3198296" y="2855208"/>
              <a:ext cx="612391" cy="39136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4" name="Pentágono 93"/>
            <p:cNvSpPr/>
            <p:nvPr/>
          </p:nvSpPr>
          <p:spPr>
            <a:xfrm rot="10800000">
              <a:off x="2559269" y="2855208"/>
              <a:ext cx="612391" cy="391360"/>
            </a:xfrm>
            <a:prstGeom prst="homePlate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CuadroTexto 94"/>
            <p:cNvSpPr txBox="1"/>
            <p:nvPr/>
          </p:nvSpPr>
          <p:spPr>
            <a:xfrm>
              <a:off x="3198296" y="2908590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NO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CuadroTexto 95"/>
            <p:cNvSpPr txBox="1"/>
            <p:nvPr/>
          </p:nvSpPr>
          <p:spPr>
            <a:xfrm>
              <a:off x="2671358" y="2904919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SÍ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CuadroTexto 96"/>
          <p:cNvSpPr txBox="1"/>
          <p:nvPr/>
        </p:nvSpPr>
        <p:spPr>
          <a:xfrm>
            <a:off x="4359061" y="5830529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OK</a:t>
            </a:r>
            <a:endParaRPr lang="ca-ES" dirty="0"/>
          </a:p>
        </p:txBody>
      </p:sp>
      <p:sp>
        <p:nvSpPr>
          <p:cNvPr id="98" name="Elipse 97"/>
          <p:cNvSpPr/>
          <p:nvPr/>
        </p:nvSpPr>
        <p:spPr>
          <a:xfrm>
            <a:off x="4585710" y="5813274"/>
            <a:ext cx="453298" cy="3803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7" name="CuadroTexto 106"/>
          <p:cNvSpPr txBox="1"/>
          <p:nvPr/>
        </p:nvSpPr>
        <p:spPr>
          <a:xfrm>
            <a:off x="6466862" y="5818781"/>
            <a:ext cx="184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Garamond" panose="02020404030301010803" pitchFamily="18" charset="0"/>
              </a:rPr>
              <a:t>Servicio Técnico</a:t>
            </a:r>
            <a:endParaRPr lang="ca-ES" b="1" dirty="0">
              <a:latin typeface="Garamond" panose="02020404030301010803" pitchFamily="18" charset="0"/>
            </a:endParaRPr>
          </a:p>
        </p:txBody>
      </p:sp>
      <p:sp>
        <p:nvSpPr>
          <p:cNvPr id="108" name="Rectángulo 107"/>
          <p:cNvSpPr/>
          <p:nvPr/>
        </p:nvSpPr>
        <p:spPr>
          <a:xfrm>
            <a:off x="6450082" y="5786926"/>
            <a:ext cx="1882526" cy="401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3830" y="6407040"/>
            <a:ext cx="8001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5716" y="360738"/>
            <a:ext cx="1008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Garamond" panose="02020404030301010803" pitchFamily="18" charset="0"/>
              </a:rPr>
              <a:t>¿Puedo </a:t>
            </a:r>
            <a:r>
              <a:rPr lang="es-ES" b="1" dirty="0">
                <a:latin typeface="Garamond" panose="02020404030301010803" pitchFamily="18" charset="0"/>
              </a:rPr>
              <a:t>hacer y recibir llamadas? </a:t>
            </a:r>
            <a:r>
              <a:rPr lang="es-ES" dirty="0">
                <a:latin typeface="Garamond" panose="02020404030301010803" pitchFamily="18" charset="0"/>
              </a:rPr>
              <a:t>El reloj te anuncia las llamadas y quién te llama. En Apple puedes descolgar y </a:t>
            </a:r>
            <a:r>
              <a:rPr lang="es-ES" dirty="0" smtClean="0">
                <a:latin typeface="Garamond" panose="02020404030301010803" pitchFamily="18" charset="0"/>
              </a:rPr>
              <a:t>colgar en </a:t>
            </a:r>
            <a:r>
              <a:rPr lang="es-ES" dirty="0">
                <a:latin typeface="Garamond" panose="02020404030301010803" pitchFamily="18" charset="0"/>
              </a:rPr>
              <a:t>Android, no. En ningún caso puedes escuchar y hablar porque no tiene micro ni altavoz.</a:t>
            </a:r>
          </a:p>
          <a:p>
            <a:endParaRPr lang="es-ES" dirty="0">
              <a:latin typeface="Garamond" panose="02020404030301010803" pitchFamily="18" charset="0"/>
            </a:endParaRPr>
          </a:p>
          <a:p>
            <a:r>
              <a:rPr lang="es-ES" b="1" dirty="0" smtClean="0">
                <a:latin typeface="Garamond" panose="02020404030301010803" pitchFamily="18" charset="0"/>
              </a:rPr>
              <a:t>¿Puedo </a:t>
            </a:r>
            <a:r>
              <a:rPr lang="es-ES" b="1" dirty="0">
                <a:latin typeface="Garamond" panose="02020404030301010803" pitchFamily="18" charset="0"/>
              </a:rPr>
              <a:t>leer </a:t>
            </a:r>
            <a:r>
              <a:rPr lang="es-ES" b="1" dirty="0" err="1">
                <a:latin typeface="Garamond" panose="02020404030301010803" pitchFamily="18" charset="0"/>
              </a:rPr>
              <a:t>Whatsapps</a:t>
            </a:r>
            <a:r>
              <a:rPr lang="es-ES" b="1" dirty="0">
                <a:latin typeface="Garamond" panose="02020404030301010803" pitchFamily="18" charset="0"/>
              </a:rPr>
              <a:t>, </a:t>
            </a:r>
            <a:r>
              <a:rPr lang="es-ES" b="1" dirty="0" smtClean="0">
                <a:latin typeface="Garamond" panose="02020404030301010803" pitchFamily="18" charset="0"/>
              </a:rPr>
              <a:t>Emails</a:t>
            </a:r>
            <a:r>
              <a:rPr lang="es-ES" b="1" dirty="0">
                <a:latin typeface="Garamond" panose="02020404030301010803" pitchFamily="18" charset="0"/>
              </a:rPr>
              <a:t>,…? </a:t>
            </a:r>
            <a:r>
              <a:rPr lang="es-ES" dirty="0">
                <a:latin typeface="Garamond" panose="02020404030301010803" pitchFamily="18" charset="0"/>
              </a:rPr>
              <a:t>Sí, como mínimo las primeras líneas y la cabecera pero no todo el mail. Hay un límite de caracteres</a:t>
            </a:r>
            <a:r>
              <a:rPr lang="es-ES" dirty="0" smtClean="0"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970" y="2801510"/>
            <a:ext cx="2557481" cy="100111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68645" y="2638462"/>
            <a:ext cx="2693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Garamond" panose="02020404030301010803" pitchFamily="18" charset="0"/>
              </a:rPr>
              <a:t>BUSCAR</a:t>
            </a:r>
            <a:r>
              <a:rPr lang="es-ES" sz="1400" dirty="0">
                <a:latin typeface="Garamond" panose="02020404030301010803" pitchFamily="18" charset="0"/>
              </a:rPr>
              <a:t> t</a:t>
            </a:r>
            <a:r>
              <a:rPr lang="es-ES" sz="1400" dirty="0" smtClean="0">
                <a:latin typeface="Garamond" panose="02020404030301010803" pitchFamily="18" charset="0"/>
              </a:rPr>
              <a:t>eléfono </a:t>
            </a:r>
            <a:r>
              <a:rPr lang="es-ES" sz="1400" dirty="0">
                <a:latin typeface="Garamond" panose="02020404030301010803" pitchFamily="18" charset="0"/>
              </a:rPr>
              <a:t>desde el reloj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20585" y="4244022"/>
            <a:ext cx="394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>
              <a:defRPr sz="1400" b="1">
                <a:latin typeface="Garamond" panose="02020404030301010803" pitchFamily="18" charset="0"/>
              </a:defRPr>
            </a:lvl1pPr>
          </a:lstStyle>
          <a:p>
            <a:r>
              <a:rPr lang="es-ES" dirty="0"/>
              <a:t>BUSCAR </a:t>
            </a:r>
            <a:r>
              <a:rPr lang="es-ES" b="0" dirty="0"/>
              <a:t>reloj desde </a:t>
            </a:r>
            <a:r>
              <a:rPr lang="es-ES" b="0" dirty="0" smtClean="0"/>
              <a:t>el teléfono-</a:t>
            </a:r>
          </a:p>
          <a:p>
            <a:r>
              <a:rPr lang="es-ES" b="0" dirty="0" smtClean="0">
                <a:sym typeface="Wingdings" panose="05000000000000000000" pitchFamily="2" charset="2"/>
              </a:rPr>
              <a:t>En menú inferior de TOUS </a:t>
            </a:r>
            <a:r>
              <a:rPr lang="es-ES" b="0" dirty="0" err="1" smtClean="0">
                <a:sym typeface="Wingdings" panose="05000000000000000000" pitchFamily="2" charset="2"/>
              </a:rPr>
              <a:t>Wear</a:t>
            </a:r>
            <a:r>
              <a:rPr lang="es-ES" b="0" dirty="0" smtClean="0">
                <a:sym typeface="Wingdings" panose="05000000000000000000" pitchFamily="2" charset="2"/>
              </a:rPr>
              <a:t> App, </a:t>
            </a:r>
            <a:r>
              <a:rPr lang="es-ES" b="0" dirty="0" err="1" smtClean="0">
                <a:sym typeface="Wingdings" panose="05000000000000000000" pitchFamily="2" charset="2"/>
              </a:rPr>
              <a:t>clickar</a:t>
            </a:r>
            <a:r>
              <a:rPr lang="es-ES" b="0" dirty="0" smtClean="0">
                <a:sym typeface="Wingdings" panose="05000000000000000000" pitchFamily="2" charset="2"/>
              </a:rPr>
              <a:t> en reloj</a:t>
            </a:r>
            <a:endParaRPr lang="es-ES" b="0" dirty="0"/>
          </a:p>
        </p:txBody>
      </p:sp>
      <p:sp>
        <p:nvSpPr>
          <p:cNvPr id="9" name="CuadroTexto 8"/>
          <p:cNvSpPr txBox="1"/>
          <p:nvPr/>
        </p:nvSpPr>
        <p:spPr>
          <a:xfrm>
            <a:off x="2868645" y="3002538"/>
            <a:ext cx="2700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Garamond" panose="02020404030301010803" pitchFamily="18" charset="0"/>
              </a:rPr>
              <a:t>En menú principal del </a:t>
            </a:r>
            <a:r>
              <a:rPr lang="es-ES" sz="1400" dirty="0" smtClean="0">
                <a:latin typeface="Garamond" panose="02020404030301010803" pitchFamily="18" charset="0"/>
              </a:rPr>
              <a:t>reloj</a:t>
            </a:r>
          </a:p>
          <a:p>
            <a:endParaRPr lang="es-ES" sz="1400" dirty="0">
              <a:latin typeface="Garamond" panose="02020404030301010803" pitchFamily="18" charset="0"/>
            </a:endParaRPr>
          </a:p>
          <a:p>
            <a:r>
              <a:rPr lang="es-ES" sz="1400" dirty="0" err="1">
                <a:latin typeface="Garamond" panose="02020404030301010803" pitchFamily="18" charset="0"/>
              </a:rPr>
              <a:t>Clickar</a:t>
            </a:r>
            <a:r>
              <a:rPr lang="es-ES" sz="1400" dirty="0">
                <a:latin typeface="Garamond" panose="02020404030301010803" pitchFamily="18" charset="0"/>
              </a:rPr>
              <a:t> en </a:t>
            </a:r>
            <a:r>
              <a:rPr lang="es-ES" sz="1400" b="1" dirty="0" smtClean="0">
                <a:latin typeface="Garamond" panose="02020404030301010803" pitchFamily="18" charset="0"/>
              </a:rPr>
              <a:t>Buscar</a:t>
            </a:r>
            <a:r>
              <a:rPr lang="es-ES" sz="1400" dirty="0" smtClean="0">
                <a:latin typeface="Garamond" panose="02020404030301010803" pitchFamily="18" charset="0"/>
              </a:rPr>
              <a:t> en</a:t>
            </a:r>
          </a:p>
          <a:p>
            <a:r>
              <a:rPr lang="es-ES" sz="1400" dirty="0" err="1" smtClean="0">
                <a:latin typeface="Garamond" panose="02020404030301010803" pitchFamily="18" charset="0"/>
              </a:rPr>
              <a:t>Clickar</a:t>
            </a:r>
            <a:r>
              <a:rPr lang="es-ES" sz="1400" b="1" dirty="0" smtClean="0">
                <a:latin typeface="Garamond" panose="02020404030301010803" pitchFamily="18" charset="0"/>
              </a:rPr>
              <a:t> Encuentra</a:t>
            </a:r>
            <a:r>
              <a:rPr lang="es-ES" sz="1400" dirty="0" smtClean="0">
                <a:latin typeface="Garamond" panose="02020404030301010803" pitchFamily="18" charset="0"/>
              </a:rPr>
              <a:t> </a:t>
            </a:r>
            <a:r>
              <a:rPr lang="es-ES" sz="1400" dirty="0">
                <a:latin typeface="Garamond" panose="02020404030301010803" pitchFamily="18" charset="0"/>
              </a:rPr>
              <a:t>en</a:t>
            </a:r>
            <a:r>
              <a:rPr lang="es-ES" sz="1400" dirty="0" smtClean="0"/>
              <a:t> 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b="2582"/>
          <a:stretch/>
        </p:blipFill>
        <p:spPr>
          <a:xfrm>
            <a:off x="5569527" y="4796858"/>
            <a:ext cx="1938148" cy="62716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/>
          <a:srcRect l="5741" t="18445" r="71522" b="65334"/>
          <a:stretch/>
        </p:blipFill>
        <p:spPr>
          <a:xfrm>
            <a:off x="4520931" y="3391909"/>
            <a:ext cx="716249" cy="28742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/>
          <a:srcRect l="37269" t="44073" r="37407" b="48355"/>
          <a:stretch/>
        </p:blipFill>
        <p:spPr>
          <a:xfrm>
            <a:off x="4558786" y="3743773"/>
            <a:ext cx="930934" cy="156573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2801390" y="2646887"/>
            <a:ext cx="5393664" cy="1359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Flecha abajo 30"/>
          <p:cNvSpPr/>
          <p:nvPr/>
        </p:nvSpPr>
        <p:spPr>
          <a:xfrm>
            <a:off x="3908450" y="4053599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grpSp>
        <p:nvGrpSpPr>
          <p:cNvPr id="32" name="Grupo 31"/>
          <p:cNvGrpSpPr/>
          <p:nvPr/>
        </p:nvGrpSpPr>
        <p:grpSpPr>
          <a:xfrm>
            <a:off x="3471471" y="4355727"/>
            <a:ext cx="1251418" cy="391360"/>
            <a:chOff x="2559269" y="2855208"/>
            <a:chExt cx="1251418" cy="391360"/>
          </a:xfrm>
        </p:grpSpPr>
        <p:sp>
          <p:nvSpPr>
            <p:cNvPr id="33" name="Pentágono 32"/>
            <p:cNvSpPr/>
            <p:nvPr/>
          </p:nvSpPr>
          <p:spPr>
            <a:xfrm>
              <a:off x="3198296" y="2855208"/>
              <a:ext cx="612391" cy="39136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Pentágono 33"/>
            <p:cNvSpPr/>
            <p:nvPr/>
          </p:nvSpPr>
          <p:spPr>
            <a:xfrm rot="10800000">
              <a:off x="2559269" y="2855208"/>
              <a:ext cx="612391" cy="391360"/>
            </a:xfrm>
            <a:prstGeom prst="homePlate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198296" y="2908590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NO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2671358" y="2904919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SÍ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2714363" y="4347417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OK</a:t>
            </a:r>
            <a:endParaRPr lang="ca-ES" dirty="0"/>
          </a:p>
        </p:txBody>
      </p:sp>
      <p:sp>
        <p:nvSpPr>
          <p:cNvPr id="38" name="Elipse 37"/>
          <p:cNvSpPr/>
          <p:nvPr/>
        </p:nvSpPr>
        <p:spPr>
          <a:xfrm>
            <a:off x="2948386" y="4340202"/>
            <a:ext cx="453298" cy="3803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Rectángulo 38"/>
          <p:cNvSpPr/>
          <p:nvPr/>
        </p:nvSpPr>
        <p:spPr>
          <a:xfrm>
            <a:off x="1778923" y="2099725"/>
            <a:ext cx="863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Garamond" panose="02020404030301010803" pitchFamily="18" charset="0"/>
              </a:rPr>
              <a:t>PRIMERO COMPROBAR LA CONEXIÓN ENTRE TELEFONO Y RELOJ. ¿CÓMO?</a:t>
            </a:r>
          </a:p>
        </p:txBody>
      </p:sp>
      <p:sp>
        <p:nvSpPr>
          <p:cNvPr id="40" name="Elipse 39"/>
          <p:cNvSpPr/>
          <p:nvPr/>
        </p:nvSpPr>
        <p:spPr>
          <a:xfrm>
            <a:off x="6524383" y="5136661"/>
            <a:ext cx="294148" cy="30259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 abajo 40"/>
          <p:cNvSpPr/>
          <p:nvPr/>
        </p:nvSpPr>
        <p:spPr>
          <a:xfrm>
            <a:off x="6484728" y="5576302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grpSp>
        <p:nvGrpSpPr>
          <p:cNvPr id="42" name="Grupo 41"/>
          <p:cNvGrpSpPr/>
          <p:nvPr/>
        </p:nvGrpSpPr>
        <p:grpSpPr>
          <a:xfrm>
            <a:off x="6053661" y="5891884"/>
            <a:ext cx="1251418" cy="391360"/>
            <a:chOff x="2559269" y="2855208"/>
            <a:chExt cx="1251418" cy="391360"/>
          </a:xfrm>
        </p:grpSpPr>
        <p:sp>
          <p:nvSpPr>
            <p:cNvPr id="43" name="Pentágono 42"/>
            <p:cNvSpPr/>
            <p:nvPr/>
          </p:nvSpPr>
          <p:spPr>
            <a:xfrm>
              <a:off x="3198296" y="2855208"/>
              <a:ext cx="612391" cy="39136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4" name="Pentágono 43"/>
            <p:cNvSpPr/>
            <p:nvPr/>
          </p:nvSpPr>
          <p:spPr>
            <a:xfrm rot="10800000">
              <a:off x="2559269" y="2855208"/>
              <a:ext cx="612391" cy="391360"/>
            </a:xfrm>
            <a:prstGeom prst="homePlate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3198296" y="2908590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NO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2671358" y="2904919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SÍ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5296553" y="5883574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OK</a:t>
            </a:r>
            <a:endParaRPr lang="ca-ES" dirty="0"/>
          </a:p>
        </p:txBody>
      </p:sp>
      <p:sp>
        <p:nvSpPr>
          <p:cNvPr id="48" name="CuadroTexto 47"/>
          <p:cNvSpPr txBox="1"/>
          <p:nvPr/>
        </p:nvSpPr>
        <p:spPr>
          <a:xfrm>
            <a:off x="7404354" y="5871826"/>
            <a:ext cx="184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Garamond" panose="02020404030301010803" pitchFamily="18" charset="0"/>
              </a:rPr>
              <a:t>Servicio Técnico</a:t>
            </a:r>
            <a:endParaRPr lang="ca-ES" b="1" dirty="0">
              <a:latin typeface="Garamond" panose="02020404030301010803" pitchFamily="18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7370794" y="5867763"/>
            <a:ext cx="1882526" cy="401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0" name="Rectángulo 49"/>
          <p:cNvSpPr/>
          <p:nvPr/>
        </p:nvSpPr>
        <p:spPr>
          <a:xfrm>
            <a:off x="4749525" y="4193981"/>
            <a:ext cx="4003777" cy="1333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Rectángulo 50"/>
          <p:cNvSpPr/>
          <p:nvPr/>
        </p:nvSpPr>
        <p:spPr>
          <a:xfrm>
            <a:off x="1778923" y="1995055"/>
            <a:ext cx="8636923" cy="4530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2" name="Elipse 51"/>
          <p:cNvSpPr/>
          <p:nvPr/>
        </p:nvSpPr>
        <p:spPr>
          <a:xfrm>
            <a:off x="5534647" y="5872560"/>
            <a:ext cx="453298" cy="3803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9054" y="6474323"/>
            <a:ext cx="8953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84634" y="256555"/>
            <a:ext cx="617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Garamond" panose="02020404030301010803" pitchFamily="18" charset="0"/>
              </a:rPr>
              <a:t>CONECTA PERO NO RECIBE NOTIFICACIONES</a:t>
            </a:r>
          </a:p>
          <a:p>
            <a:pPr algn="ctr"/>
            <a:r>
              <a:rPr lang="es-ES" dirty="0" err="1">
                <a:latin typeface="Garamond" panose="02020404030301010803" pitchFamily="18" charset="0"/>
              </a:rPr>
              <a:t>Whatsapp</a:t>
            </a:r>
            <a:r>
              <a:rPr lang="es-ES" dirty="0">
                <a:latin typeface="Garamond" panose="02020404030301010803" pitchFamily="18" charset="0"/>
              </a:rPr>
              <a:t>, mail, ….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752948" y="2933852"/>
            <a:ext cx="1349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¿Las muestra?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59478" y="978666"/>
            <a:ext cx="1967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Garamond" panose="02020404030301010803" pitchFamily="18" charset="0"/>
              </a:rPr>
              <a:t>Hay conexión telf.-reloj?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296358" y="1666219"/>
            <a:ext cx="89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Conectar</a:t>
            </a:r>
            <a:endParaRPr lang="ca-ES" sz="1400" dirty="0"/>
          </a:p>
        </p:txBody>
      </p:sp>
      <p:sp>
        <p:nvSpPr>
          <p:cNvPr id="16" name="Rectángulo 15"/>
          <p:cNvSpPr/>
          <p:nvPr/>
        </p:nvSpPr>
        <p:spPr>
          <a:xfrm>
            <a:off x="3475813" y="193678"/>
            <a:ext cx="8419775" cy="65930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63" y="1576204"/>
            <a:ext cx="487614" cy="436669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4238265" y="1638364"/>
            <a:ext cx="471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latin typeface="Garamond" panose="02020404030301010803" pitchFamily="18" charset="0"/>
              </a:rPr>
              <a:t>SI EL </a:t>
            </a:r>
            <a:r>
              <a:rPr lang="es-ES" sz="1000" dirty="0" smtClean="0">
                <a:latin typeface="Garamond" panose="02020404030301010803" pitchFamily="18" charset="0"/>
              </a:rPr>
              <a:t>TELÉFONO NO RECIBE </a:t>
            </a:r>
            <a:r>
              <a:rPr lang="es-ES" sz="1000" dirty="0">
                <a:latin typeface="Garamond" panose="02020404030301010803" pitchFamily="18" charset="0"/>
              </a:rPr>
              <a:t>EN TIRAS O GLOBOS </a:t>
            </a:r>
            <a:r>
              <a:rPr lang="es-ES" sz="1000" dirty="0" smtClean="0">
                <a:latin typeface="Garamond" panose="02020404030301010803" pitchFamily="18" charset="0"/>
              </a:rPr>
              <a:t>LAS </a:t>
            </a:r>
            <a:r>
              <a:rPr lang="es-ES" sz="1000" dirty="0">
                <a:latin typeface="Garamond" panose="02020404030301010803" pitchFamily="18" charset="0"/>
              </a:rPr>
              <a:t>NOTIFICACIONES EN SU </a:t>
            </a:r>
            <a:r>
              <a:rPr lang="es-ES" sz="1000" dirty="0" smtClean="0">
                <a:latin typeface="Garamond" panose="02020404030301010803" pitchFamily="18" charset="0"/>
              </a:rPr>
              <a:t>PANTALLAPRINCIPAL </a:t>
            </a:r>
            <a:r>
              <a:rPr lang="es-ES" sz="1000" dirty="0">
                <a:latin typeface="Garamond" panose="02020404030301010803" pitchFamily="18" charset="0"/>
              </a:rPr>
              <a:t>,NUNCA SE VERAN EN EL RELOJ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412071" y="2373247"/>
            <a:ext cx="3052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Garamond" panose="02020404030301010803" pitchFamily="18" charset="0"/>
              </a:rPr>
              <a:t>El teléfono las muestra y el reloj no?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614583" y="2694192"/>
            <a:ext cx="1816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400">
                <a:latin typeface="Garamond" panose="02020404030301010803" pitchFamily="18" charset="0"/>
              </a:defRPr>
            </a:lvl1pPr>
          </a:lstStyle>
          <a:p>
            <a:r>
              <a:rPr lang="es-ES" dirty="0"/>
              <a:t>Problema de </a:t>
            </a:r>
            <a:r>
              <a:rPr lang="es-ES" dirty="0" smtClean="0"/>
              <a:t>permisos:</a:t>
            </a:r>
            <a:r>
              <a:rPr lang="es-ES" dirty="0" smtClean="0">
                <a:sym typeface="Wingdings" panose="05000000000000000000" pitchFamily="2" charset="2"/>
              </a:rPr>
              <a:t> Conectar móvil y teléfono desde cero</a:t>
            </a:r>
            <a:endParaRPr lang="es-ES" dirty="0"/>
          </a:p>
        </p:txBody>
      </p:sp>
      <p:sp>
        <p:nvSpPr>
          <p:cNvPr id="59" name="CuadroTexto 58"/>
          <p:cNvSpPr txBox="1"/>
          <p:nvPr/>
        </p:nvSpPr>
        <p:spPr>
          <a:xfrm>
            <a:off x="310897" y="374904"/>
            <a:ext cx="31649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Garamond" panose="02020404030301010803" pitchFamily="18" charset="0"/>
              </a:rPr>
              <a:t>¿Funciona </a:t>
            </a:r>
            <a:r>
              <a:rPr lang="es-ES" b="1" dirty="0">
                <a:latin typeface="Garamond" panose="02020404030301010803" pitchFamily="18" charset="0"/>
              </a:rPr>
              <a:t>el reloj sin conectar al teléfono?</a:t>
            </a:r>
          </a:p>
          <a:p>
            <a:endParaRPr lang="es-ES" b="1" dirty="0">
              <a:latin typeface="Garamond" panose="02020404030301010803" pitchFamily="18" charset="0"/>
            </a:endParaRPr>
          </a:p>
          <a:p>
            <a:r>
              <a:rPr lang="es-ES" b="1" dirty="0">
                <a:latin typeface="Garamond" panose="02020404030301010803" pitchFamily="18" charset="0"/>
              </a:rPr>
              <a:t>Sí, </a:t>
            </a:r>
            <a:r>
              <a:rPr lang="es-ES" dirty="0">
                <a:latin typeface="Garamond" panose="02020404030301010803" pitchFamily="18" charset="0"/>
              </a:rPr>
              <a:t>pero no funcionará nada </a:t>
            </a:r>
            <a:r>
              <a:rPr lang="es-ES" dirty="0" smtClean="0">
                <a:latin typeface="Garamond" panose="02020404030301010803" pitchFamily="18" charset="0"/>
              </a:rPr>
              <a:t>que necesite comunicarse con el </a:t>
            </a:r>
            <a:r>
              <a:rPr lang="es-ES" dirty="0">
                <a:latin typeface="Garamond" panose="02020404030301010803" pitchFamily="18" charset="0"/>
              </a:rPr>
              <a:t>teléfono </a:t>
            </a:r>
            <a:r>
              <a:rPr lang="es-ES" dirty="0" smtClean="0">
                <a:latin typeface="Garamond" panose="02020404030301010803" pitchFamily="18" charset="0"/>
              </a:rPr>
              <a:t>como </a:t>
            </a:r>
            <a:r>
              <a:rPr lang="es-ES" dirty="0">
                <a:latin typeface="Garamond" panose="02020404030301010803" pitchFamily="18" charset="0"/>
              </a:rPr>
              <a:t>recibir las notificaciones, buscar el teléfono, ponerse en hora automáticamente, etc…</a:t>
            </a:r>
          </a:p>
          <a:p>
            <a:endParaRPr lang="es-ES" b="1" dirty="0">
              <a:latin typeface="Garamond" panose="02020404030301010803" pitchFamily="18" charset="0"/>
            </a:endParaRPr>
          </a:p>
          <a:p>
            <a:r>
              <a:rPr lang="es-ES" dirty="0" smtClean="0">
                <a:latin typeface="Garamond" panose="02020404030301010803" pitchFamily="18" charset="0"/>
              </a:rPr>
              <a:t>Sólo </a:t>
            </a:r>
            <a:r>
              <a:rPr lang="es-ES" dirty="0">
                <a:latin typeface="Garamond" panose="02020404030301010803" pitchFamily="18" charset="0"/>
              </a:rPr>
              <a:t>los relojes que tienen una tarjeta de móvil dentro </a:t>
            </a:r>
            <a:r>
              <a:rPr lang="es-ES" dirty="0" smtClean="0">
                <a:latin typeface="Garamond" panose="02020404030301010803" pitchFamily="18" charset="0"/>
              </a:rPr>
              <a:t>(sea </a:t>
            </a:r>
            <a:r>
              <a:rPr lang="es-ES" dirty="0">
                <a:latin typeface="Garamond" panose="02020404030301010803" pitchFamily="18" charset="0"/>
              </a:rPr>
              <a:t>física o electrónica e-sim)  y una línea contratada o un duplicado de tu línea pueden seguir haciéndolo todo pero </a:t>
            </a:r>
            <a:r>
              <a:rPr lang="es-ES" b="1" dirty="0">
                <a:latin typeface="Garamond" panose="02020404030301010803" pitchFamily="18" charset="0"/>
              </a:rPr>
              <a:t>no</a:t>
            </a:r>
            <a:r>
              <a:rPr lang="es-ES" dirty="0">
                <a:latin typeface="Garamond" panose="02020404030301010803" pitchFamily="18" charset="0"/>
              </a:rPr>
              <a:t> es el caso de </a:t>
            </a:r>
            <a:r>
              <a:rPr lang="es-ES" b="1" dirty="0" err="1">
                <a:latin typeface="Garamond" panose="02020404030301010803" pitchFamily="18" charset="0"/>
              </a:rPr>
              <a:t>Rond</a:t>
            </a:r>
            <a:r>
              <a:rPr lang="es-ES" b="1" dirty="0">
                <a:latin typeface="Garamond" panose="02020404030301010803" pitchFamily="18" charset="0"/>
              </a:rPr>
              <a:t> </a:t>
            </a:r>
            <a:r>
              <a:rPr lang="es-ES" b="1" dirty="0" err="1" smtClean="0">
                <a:latin typeface="Garamond" panose="02020404030301010803" pitchFamily="18" charset="0"/>
              </a:rPr>
              <a:t>Connect</a:t>
            </a:r>
            <a:r>
              <a:rPr lang="es-ES" b="1" dirty="0" smtClean="0">
                <a:latin typeface="Garamond" panose="02020404030301010803" pitchFamily="18" charset="0"/>
              </a:rPr>
              <a:t> y B-</a:t>
            </a:r>
            <a:r>
              <a:rPr lang="es-ES" b="1" dirty="0" err="1" smtClean="0">
                <a:latin typeface="Garamond" panose="02020404030301010803" pitchFamily="18" charset="0"/>
              </a:rPr>
              <a:t>Connect</a:t>
            </a:r>
            <a:r>
              <a:rPr lang="es-ES" dirty="0">
                <a:latin typeface="Garamond" panose="02020404030301010803" pitchFamily="18" charset="0"/>
              </a:rPr>
              <a:t>. Para eso tenemos el Tous </a:t>
            </a:r>
            <a:r>
              <a:rPr lang="es-ES" dirty="0" err="1">
                <a:latin typeface="Garamond" panose="02020404030301010803" pitchFamily="18" charset="0"/>
              </a:rPr>
              <a:t>by</a:t>
            </a:r>
            <a:r>
              <a:rPr lang="es-ES" dirty="0">
                <a:latin typeface="Garamond" panose="02020404030301010803" pitchFamily="18" charset="0"/>
              </a:rPr>
              <a:t> Samsung Galaxy 4 LTE.</a:t>
            </a:r>
            <a:endParaRPr lang="ca-ES" dirty="0">
              <a:latin typeface="Garamond" panose="02020404030301010803" pitchFamily="18" charset="0"/>
            </a:endParaRPr>
          </a:p>
        </p:txBody>
      </p:sp>
      <p:sp>
        <p:nvSpPr>
          <p:cNvPr id="62" name="Flecha abajo 61"/>
          <p:cNvSpPr/>
          <p:nvPr/>
        </p:nvSpPr>
        <p:spPr>
          <a:xfrm>
            <a:off x="9470734" y="1338885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grpSp>
        <p:nvGrpSpPr>
          <p:cNvPr id="63" name="Grupo 62"/>
          <p:cNvGrpSpPr/>
          <p:nvPr/>
        </p:nvGrpSpPr>
        <p:grpSpPr>
          <a:xfrm>
            <a:off x="9048122" y="1641292"/>
            <a:ext cx="1251418" cy="391360"/>
            <a:chOff x="2559269" y="2855208"/>
            <a:chExt cx="1251418" cy="391360"/>
          </a:xfrm>
        </p:grpSpPr>
        <p:sp>
          <p:nvSpPr>
            <p:cNvPr id="64" name="Pentágono 63"/>
            <p:cNvSpPr/>
            <p:nvPr/>
          </p:nvSpPr>
          <p:spPr>
            <a:xfrm>
              <a:off x="3198296" y="2855208"/>
              <a:ext cx="612391" cy="39136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5" name="Pentágono 64"/>
            <p:cNvSpPr/>
            <p:nvPr/>
          </p:nvSpPr>
          <p:spPr>
            <a:xfrm rot="10800000">
              <a:off x="2559269" y="2855208"/>
              <a:ext cx="612391" cy="391360"/>
            </a:xfrm>
            <a:prstGeom prst="homePlate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3198296" y="2908590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NO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2671358" y="2904919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SÍ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Rectángulo 67"/>
          <p:cNvSpPr/>
          <p:nvPr/>
        </p:nvSpPr>
        <p:spPr>
          <a:xfrm>
            <a:off x="8719118" y="971620"/>
            <a:ext cx="1891169" cy="336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9" name="Flecha abajo 68"/>
          <p:cNvSpPr/>
          <p:nvPr/>
        </p:nvSpPr>
        <p:spPr>
          <a:xfrm>
            <a:off x="4807174" y="2101069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70" name="Rectángulo 69"/>
          <p:cNvSpPr/>
          <p:nvPr/>
        </p:nvSpPr>
        <p:spPr>
          <a:xfrm>
            <a:off x="4238266" y="1615182"/>
            <a:ext cx="4712931" cy="435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1" name="Flecha abajo 70"/>
          <p:cNvSpPr/>
          <p:nvPr/>
        </p:nvSpPr>
        <p:spPr>
          <a:xfrm>
            <a:off x="6238885" y="3297239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grpSp>
        <p:nvGrpSpPr>
          <p:cNvPr id="72" name="Grupo 71"/>
          <p:cNvGrpSpPr/>
          <p:nvPr/>
        </p:nvGrpSpPr>
        <p:grpSpPr>
          <a:xfrm>
            <a:off x="5817791" y="3618984"/>
            <a:ext cx="1251418" cy="391360"/>
            <a:chOff x="2559269" y="2855208"/>
            <a:chExt cx="1251418" cy="391360"/>
          </a:xfrm>
        </p:grpSpPr>
        <p:sp>
          <p:nvSpPr>
            <p:cNvPr id="73" name="Pentágono 72"/>
            <p:cNvSpPr/>
            <p:nvPr/>
          </p:nvSpPr>
          <p:spPr>
            <a:xfrm>
              <a:off x="3198296" y="2855208"/>
              <a:ext cx="612391" cy="39136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4" name="Pentágono 73"/>
            <p:cNvSpPr/>
            <p:nvPr/>
          </p:nvSpPr>
          <p:spPr>
            <a:xfrm rot="10800000">
              <a:off x="2559269" y="2855208"/>
              <a:ext cx="612391" cy="391360"/>
            </a:xfrm>
            <a:prstGeom prst="homePlate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3198296" y="2908590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NO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2671358" y="2904919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SÍ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Flecha abajo 76"/>
          <p:cNvSpPr/>
          <p:nvPr/>
        </p:nvSpPr>
        <p:spPr>
          <a:xfrm rot="16200000">
            <a:off x="5466862" y="2952125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78" name="CuadroTexto 77"/>
          <p:cNvSpPr txBox="1"/>
          <p:nvPr/>
        </p:nvSpPr>
        <p:spPr>
          <a:xfrm>
            <a:off x="5055371" y="3627844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OK</a:t>
            </a:r>
            <a:endParaRPr lang="ca-ES" dirty="0"/>
          </a:p>
        </p:txBody>
      </p:sp>
      <p:sp>
        <p:nvSpPr>
          <p:cNvPr id="79" name="Elipse 78"/>
          <p:cNvSpPr/>
          <p:nvPr/>
        </p:nvSpPr>
        <p:spPr>
          <a:xfrm>
            <a:off x="5293804" y="3625415"/>
            <a:ext cx="446048" cy="3803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0" name="Rectángulo 59"/>
          <p:cNvSpPr/>
          <p:nvPr/>
        </p:nvSpPr>
        <p:spPr>
          <a:xfrm>
            <a:off x="3650695" y="2733247"/>
            <a:ext cx="1780084" cy="670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1" name="Rectángulo 60"/>
          <p:cNvSpPr/>
          <p:nvPr/>
        </p:nvSpPr>
        <p:spPr>
          <a:xfrm>
            <a:off x="5853998" y="2931565"/>
            <a:ext cx="1159197" cy="310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0" name="CuadroTexto 79"/>
          <p:cNvSpPr txBox="1"/>
          <p:nvPr/>
        </p:nvSpPr>
        <p:spPr>
          <a:xfrm>
            <a:off x="7000152" y="3355970"/>
            <a:ext cx="4652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Garamond" panose="02020404030301010803" pitchFamily="18" charset="0"/>
              </a:rPr>
              <a:t>El problema está en el teléfono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7345024" y="4095744"/>
            <a:ext cx="2154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Garamond" panose="02020404030301010803" pitchFamily="18" charset="0"/>
              </a:rPr>
              <a:t> En </a:t>
            </a:r>
            <a:r>
              <a:rPr lang="es-ES" sz="1400" b="1" dirty="0" err="1" smtClean="0">
                <a:latin typeface="Garamond" panose="02020404030301010803" pitchFamily="18" charset="0"/>
              </a:rPr>
              <a:t>TousWear</a:t>
            </a:r>
            <a:r>
              <a:rPr lang="es-ES" sz="1400" b="1" dirty="0" smtClean="0">
                <a:latin typeface="Garamond" panose="02020404030301010803" pitchFamily="18" charset="0"/>
              </a:rPr>
              <a:t>,</a:t>
            </a:r>
            <a:r>
              <a:rPr lang="es-ES" sz="1400" dirty="0" smtClean="0">
                <a:latin typeface="Garamond" panose="02020404030301010803" pitchFamily="18" charset="0"/>
              </a:rPr>
              <a:t> </a:t>
            </a:r>
            <a:r>
              <a:rPr lang="es-ES" sz="1400" dirty="0" err="1" smtClean="0">
                <a:latin typeface="Garamond" panose="02020404030301010803" pitchFamily="18" charset="0"/>
              </a:rPr>
              <a:t>clickar</a:t>
            </a:r>
            <a:r>
              <a:rPr lang="es-ES" sz="1400" dirty="0" smtClean="0">
                <a:latin typeface="Garamond" panose="02020404030301010803" pitchFamily="18" charset="0"/>
              </a:rPr>
              <a:t> el reloj del menú inferior y en </a:t>
            </a:r>
            <a:r>
              <a:rPr lang="es-ES" sz="1400" b="1" dirty="0" smtClean="0">
                <a:latin typeface="Garamond" panose="02020404030301010803" pitchFamily="18" charset="0"/>
              </a:rPr>
              <a:t>“permisos del sistema”</a:t>
            </a: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81" y="3651077"/>
            <a:ext cx="379296" cy="375461"/>
          </a:xfrm>
          <a:prstGeom prst="rect">
            <a:avLst/>
          </a:prstGeom>
        </p:spPr>
      </p:pic>
      <p:sp>
        <p:nvSpPr>
          <p:cNvPr id="83" name="CuadroTexto 82"/>
          <p:cNvSpPr txBox="1"/>
          <p:nvPr/>
        </p:nvSpPr>
        <p:spPr>
          <a:xfrm>
            <a:off x="7419584" y="4736081"/>
            <a:ext cx="2214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Garamond" panose="02020404030301010803" pitchFamily="18" charset="0"/>
              </a:rPr>
              <a:t>Activar y permitir todo </a:t>
            </a:r>
          </a:p>
          <a:p>
            <a:r>
              <a:rPr lang="es-ES" sz="900" b="1" dirty="0" smtClean="0">
                <a:latin typeface="Garamond" panose="02020404030301010803" pitchFamily="18" charset="0"/>
              </a:rPr>
              <a:t>Bluetooth</a:t>
            </a:r>
          </a:p>
          <a:p>
            <a:r>
              <a:rPr lang="es-ES" sz="900" b="1" dirty="0" smtClean="0">
                <a:latin typeface="Garamond" panose="02020404030301010803" pitchFamily="18" charset="0"/>
              </a:rPr>
              <a:t>Actualizar en 2º plano</a:t>
            </a:r>
          </a:p>
          <a:p>
            <a:r>
              <a:rPr lang="es-ES" sz="900" b="1" dirty="0" smtClean="0">
                <a:latin typeface="Garamond" panose="02020404030301010803" pitchFamily="18" charset="0"/>
              </a:rPr>
              <a:t>Datos móviles</a:t>
            </a:r>
          </a:p>
          <a:p>
            <a:r>
              <a:rPr lang="es-ES" sz="900" b="1" dirty="0" smtClean="0">
                <a:latin typeface="Garamond" panose="02020404030301010803" pitchFamily="18" charset="0"/>
              </a:rPr>
              <a:t>Notificaciones </a:t>
            </a:r>
            <a:r>
              <a:rPr lang="es-ES" sz="900" b="1" dirty="0" err="1" smtClean="0">
                <a:latin typeface="Garamond" panose="02020404030301010803" pitchFamily="18" charset="0"/>
              </a:rPr>
              <a:t>push</a:t>
            </a:r>
            <a:endParaRPr lang="es-ES" sz="900" b="1" dirty="0" smtClean="0">
              <a:latin typeface="Garamond" panose="02020404030301010803" pitchFamily="18" charset="0"/>
            </a:endParaRPr>
          </a:p>
          <a:p>
            <a:r>
              <a:rPr lang="es-ES" sz="900" b="1" dirty="0" err="1" smtClean="0">
                <a:latin typeface="Garamond" panose="02020404030301010803" pitchFamily="18" charset="0"/>
              </a:rPr>
              <a:t>Previsualizar</a:t>
            </a:r>
            <a:r>
              <a:rPr lang="es-ES" sz="900" b="1" dirty="0" smtClean="0">
                <a:latin typeface="Garamond" panose="02020404030301010803" pitchFamily="18" charset="0"/>
              </a:rPr>
              <a:t> notificaciones siempre.</a:t>
            </a:r>
          </a:p>
          <a:p>
            <a:r>
              <a:rPr lang="es-ES" sz="900" b="1" dirty="0" smtClean="0">
                <a:latin typeface="Garamond" panose="02020404030301010803" pitchFamily="18" charset="0"/>
              </a:rPr>
              <a:t>Activar tiras, globos, y sonidos</a:t>
            </a:r>
          </a:p>
        </p:txBody>
      </p:sp>
      <p:sp>
        <p:nvSpPr>
          <p:cNvPr id="85" name="Rectángulo 84"/>
          <p:cNvSpPr/>
          <p:nvPr/>
        </p:nvSpPr>
        <p:spPr>
          <a:xfrm>
            <a:off x="7356605" y="4074748"/>
            <a:ext cx="2076248" cy="1800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6" name="Imagen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902" y="3634533"/>
            <a:ext cx="390906" cy="435818"/>
          </a:xfrm>
          <a:prstGeom prst="rect">
            <a:avLst/>
          </a:prstGeom>
        </p:spPr>
      </p:pic>
      <p:sp>
        <p:nvSpPr>
          <p:cNvPr id="87" name="CuadroTexto 86"/>
          <p:cNvSpPr txBox="1"/>
          <p:nvPr/>
        </p:nvSpPr>
        <p:spPr>
          <a:xfrm>
            <a:off x="9539234" y="4063976"/>
            <a:ext cx="22676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Garamond" panose="02020404030301010803" pitchFamily="18" charset="0"/>
              </a:rPr>
              <a:t>En </a:t>
            </a:r>
            <a:r>
              <a:rPr lang="es-ES" sz="1400" b="1" dirty="0" smtClean="0">
                <a:latin typeface="Garamond" panose="02020404030301010803" pitchFamily="18" charset="0"/>
              </a:rPr>
              <a:t>el teléfono </a:t>
            </a:r>
            <a:r>
              <a:rPr lang="es-ES" sz="1400" dirty="0" smtClean="0">
                <a:latin typeface="Garamond" panose="02020404030301010803" pitchFamily="18" charset="0"/>
              </a:rPr>
              <a:t>ir a </a:t>
            </a:r>
            <a:r>
              <a:rPr lang="es-ES" sz="1400" b="1" dirty="0" smtClean="0">
                <a:latin typeface="Garamond" panose="02020404030301010803" pitchFamily="18" charset="0"/>
              </a:rPr>
              <a:t>ajustes-&gt; notificaciones -&gt; Activar todo </a:t>
            </a:r>
            <a:r>
              <a:rPr lang="es-ES" sz="900" dirty="0" smtClean="0">
                <a:latin typeface="Garamond" panose="02020404030301010803" pitchFamily="18" charset="0"/>
              </a:rPr>
              <a:t>(mostrar notificaciones ,alertas de icono de app, sonidos, ventana emergente).</a:t>
            </a:r>
            <a:endParaRPr lang="es-ES" sz="900" b="1" dirty="0" smtClean="0">
              <a:latin typeface="Garamond" panose="02020404030301010803" pitchFamily="18" charset="0"/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9583007" y="4097487"/>
            <a:ext cx="2128976" cy="853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9" name="CuadroTexto 88"/>
          <p:cNvSpPr txBox="1"/>
          <p:nvPr/>
        </p:nvSpPr>
        <p:spPr>
          <a:xfrm>
            <a:off x="3548869" y="4596447"/>
            <a:ext cx="32809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Garamond" panose="02020404030301010803" pitchFamily="18" charset="0"/>
              </a:rPr>
              <a:t> </a:t>
            </a:r>
            <a:r>
              <a:rPr lang="es-ES" sz="1400" dirty="0">
                <a:latin typeface="Garamond" panose="02020404030301010803" pitchFamily="18" charset="0"/>
              </a:rPr>
              <a:t>E</a:t>
            </a:r>
            <a:r>
              <a:rPr lang="es-ES" sz="1400" dirty="0" smtClean="0">
                <a:latin typeface="Garamond" panose="02020404030301010803" pitchFamily="18" charset="0"/>
              </a:rPr>
              <a:t>n </a:t>
            </a:r>
            <a:r>
              <a:rPr lang="es-ES" sz="1400" b="1" dirty="0" smtClean="0">
                <a:latin typeface="Garamond" panose="02020404030301010803" pitchFamily="18" charset="0"/>
              </a:rPr>
              <a:t>el teléfono </a:t>
            </a:r>
            <a:r>
              <a:rPr lang="es-ES" sz="1400" dirty="0" smtClean="0">
                <a:latin typeface="Garamond" panose="02020404030301010803" pitchFamily="18" charset="0"/>
              </a:rPr>
              <a:t>ir a aplicaciones </a:t>
            </a:r>
            <a:r>
              <a:rPr lang="es-ES" sz="1400" b="1" dirty="0" smtClean="0">
                <a:latin typeface="Garamond" panose="02020404030301010803" pitchFamily="18" charset="0"/>
              </a:rPr>
              <a:t>-&gt; </a:t>
            </a:r>
            <a:r>
              <a:rPr lang="es-ES" sz="1400" b="1" dirty="0" err="1" smtClean="0">
                <a:latin typeface="Garamond" panose="02020404030301010803" pitchFamily="18" charset="0"/>
              </a:rPr>
              <a:t>TousWear</a:t>
            </a:r>
            <a:r>
              <a:rPr lang="es-ES" sz="1400" b="1" dirty="0" smtClean="0">
                <a:latin typeface="Garamond" panose="02020404030301010803" pitchFamily="18" charset="0"/>
              </a:rPr>
              <a:t> -&gt;permisos -&gt; activar todo </a:t>
            </a:r>
            <a:r>
              <a:rPr lang="es-ES" sz="1000" dirty="0" smtClean="0">
                <a:latin typeface="Garamond" panose="02020404030301010803" pitchFamily="18" charset="0"/>
              </a:rPr>
              <a:t>(Almacén, Camara, contactos, micrófono, teléfono, ubicación).</a:t>
            </a:r>
            <a:endParaRPr lang="es-ES" sz="1000" b="1" dirty="0" smtClean="0">
              <a:latin typeface="Garamond" panose="02020404030301010803" pitchFamily="18" charset="0"/>
            </a:endParaRPr>
          </a:p>
        </p:txBody>
      </p:sp>
      <p:sp>
        <p:nvSpPr>
          <p:cNvPr id="92" name="Flecha abajo 91"/>
          <p:cNvSpPr/>
          <p:nvPr/>
        </p:nvSpPr>
        <p:spPr>
          <a:xfrm rot="5400000">
            <a:off x="6809983" y="4814535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sp>
        <p:nvSpPr>
          <p:cNvPr id="93" name="Rectángulo 92"/>
          <p:cNvSpPr/>
          <p:nvPr/>
        </p:nvSpPr>
        <p:spPr>
          <a:xfrm>
            <a:off x="7289492" y="3317924"/>
            <a:ext cx="4469196" cy="2621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4" name="Rectángulo 93"/>
          <p:cNvSpPr/>
          <p:nvPr/>
        </p:nvSpPr>
        <p:spPr>
          <a:xfrm>
            <a:off x="3600511" y="4596447"/>
            <a:ext cx="3191931" cy="685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5" name="CuadroTexto 94"/>
          <p:cNvSpPr txBox="1"/>
          <p:nvPr/>
        </p:nvSpPr>
        <p:spPr>
          <a:xfrm>
            <a:off x="4108983" y="5669803"/>
            <a:ext cx="22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Recibe notificaciones?</a:t>
            </a:r>
            <a:endParaRPr lang="ca-ES" sz="1400" dirty="0"/>
          </a:p>
        </p:txBody>
      </p:sp>
      <p:sp>
        <p:nvSpPr>
          <p:cNvPr id="96" name="Flecha abajo 95"/>
          <p:cNvSpPr/>
          <p:nvPr/>
        </p:nvSpPr>
        <p:spPr>
          <a:xfrm>
            <a:off x="4493387" y="5345187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grpSp>
        <p:nvGrpSpPr>
          <p:cNvPr id="97" name="Grupo 96"/>
          <p:cNvGrpSpPr/>
          <p:nvPr/>
        </p:nvGrpSpPr>
        <p:grpSpPr>
          <a:xfrm>
            <a:off x="4935118" y="6313581"/>
            <a:ext cx="1251418" cy="391360"/>
            <a:chOff x="2559269" y="2855208"/>
            <a:chExt cx="1251418" cy="391360"/>
          </a:xfrm>
        </p:grpSpPr>
        <p:sp>
          <p:nvSpPr>
            <p:cNvPr id="98" name="Pentágono 97"/>
            <p:cNvSpPr/>
            <p:nvPr/>
          </p:nvSpPr>
          <p:spPr>
            <a:xfrm>
              <a:off x="3198296" y="2855208"/>
              <a:ext cx="612391" cy="39136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9" name="Pentágono 98"/>
            <p:cNvSpPr/>
            <p:nvPr/>
          </p:nvSpPr>
          <p:spPr>
            <a:xfrm rot="10800000">
              <a:off x="2559269" y="2855208"/>
              <a:ext cx="612391" cy="391360"/>
            </a:xfrm>
            <a:prstGeom prst="homePlate">
              <a:avLst/>
            </a:prstGeom>
            <a:solidFill>
              <a:srgbClr val="92D05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CuadroTexto 99"/>
            <p:cNvSpPr txBox="1"/>
            <p:nvPr/>
          </p:nvSpPr>
          <p:spPr>
            <a:xfrm>
              <a:off x="3198296" y="2908590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NO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CuadroTexto 100"/>
            <p:cNvSpPr txBox="1"/>
            <p:nvPr/>
          </p:nvSpPr>
          <p:spPr>
            <a:xfrm>
              <a:off x="2671358" y="2904919"/>
              <a:ext cx="491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bg1"/>
                  </a:solidFill>
                </a:rPr>
                <a:t>SÍ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CuadroTexto 101"/>
          <p:cNvSpPr txBox="1"/>
          <p:nvPr/>
        </p:nvSpPr>
        <p:spPr>
          <a:xfrm>
            <a:off x="4178010" y="6305271"/>
            <a:ext cx="90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OK</a:t>
            </a:r>
            <a:endParaRPr lang="ca-ES" dirty="0"/>
          </a:p>
        </p:txBody>
      </p:sp>
      <p:sp>
        <p:nvSpPr>
          <p:cNvPr id="103" name="CuadroTexto 102"/>
          <p:cNvSpPr txBox="1"/>
          <p:nvPr/>
        </p:nvSpPr>
        <p:spPr>
          <a:xfrm>
            <a:off x="6285811" y="6293523"/>
            <a:ext cx="184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Garamond" panose="02020404030301010803" pitchFamily="18" charset="0"/>
              </a:rPr>
              <a:t>Servicio Técnico</a:t>
            </a:r>
            <a:endParaRPr lang="ca-ES" b="1" dirty="0">
              <a:latin typeface="Garamond" panose="02020404030301010803" pitchFamily="18" charset="0"/>
            </a:endParaRPr>
          </a:p>
        </p:txBody>
      </p:sp>
      <p:sp>
        <p:nvSpPr>
          <p:cNvPr id="104" name="Rectángulo 103"/>
          <p:cNvSpPr/>
          <p:nvPr/>
        </p:nvSpPr>
        <p:spPr>
          <a:xfrm>
            <a:off x="6252251" y="6289460"/>
            <a:ext cx="1882526" cy="401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5" name="Elipse 104"/>
          <p:cNvSpPr/>
          <p:nvPr/>
        </p:nvSpPr>
        <p:spPr>
          <a:xfrm>
            <a:off x="4416104" y="6294257"/>
            <a:ext cx="453298" cy="3803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6" name="Flecha abajo 105"/>
          <p:cNvSpPr/>
          <p:nvPr/>
        </p:nvSpPr>
        <p:spPr>
          <a:xfrm>
            <a:off x="5363943" y="5991792"/>
            <a:ext cx="377460" cy="27123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00"/>
          </a:p>
        </p:txBody>
      </p:sp>
      <p:pic>
        <p:nvPicPr>
          <p:cNvPr id="56" name="Picture 6" descr="BLOG – TO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2" y="121550"/>
            <a:ext cx="109346" cy="1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4228" y="6390616"/>
            <a:ext cx="8572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64029" y="599039"/>
            <a:ext cx="10075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Garamond" panose="02020404030301010803" pitchFamily="18" charset="0"/>
              </a:rPr>
              <a:t>¿Puedo </a:t>
            </a:r>
            <a:r>
              <a:rPr lang="es-ES" b="1" dirty="0">
                <a:latin typeface="Garamond" panose="02020404030301010803" pitchFamily="18" charset="0"/>
              </a:rPr>
              <a:t>pagar con el reloj? </a:t>
            </a:r>
            <a:r>
              <a:rPr lang="es-ES" b="1" dirty="0">
                <a:solidFill>
                  <a:srgbClr val="FF0066"/>
                </a:solidFill>
                <a:latin typeface="Garamond" panose="02020404030301010803" pitchFamily="18" charset="0"/>
              </a:rPr>
              <a:t>No.</a:t>
            </a:r>
            <a:r>
              <a:rPr lang="es-ES" b="1" dirty="0">
                <a:latin typeface="Garamond" panose="02020404030301010803" pitchFamily="18" charset="0"/>
              </a:rPr>
              <a:t> </a:t>
            </a:r>
            <a:r>
              <a:rPr lang="es-ES" dirty="0">
                <a:latin typeface="Garamond" panose="02020404030301010803" pitchFamily="18" charset="0"/>
              </a:rPr>
              <a:t>Eso sólo es posible con quien tiene acuerdos con los bancos y son sólo </a:t>
            </a:r>
            <a:r>
              <a:rPr lang="es-ES" dirty="0" smtClean="0">
                <a:latin typeface="Garamond" panose="02020404030301010803" pitchFamily="18" charset="0"/>
              </a:rPr>
              <a:t>Samsung </a:t>
            </a:r>
            <a:r>
              <a:rPr lang="es-ES" dirty="0" err="1" smtClean="0">
                <a:latin typeface="Garamond" panose="02020404030301010803" pitchFamily="18" charset="0"/>
              </a:rPr>
              <a:t>Pay</a:t>
            </a:r>
            <a:r>
              <a:rPr lang="es-ES" dirty="0" smtClean="0">
                <a:latin typeface="Garamond" panose="02020404030301010803" pitchFamily="18" charset="0"/>
              </a:rPr>
              <a:t> </a:t>
            </a:r>
            <a:r>
              <a:rPr lang="es-ES" dirty="0">
                <a:latin typeface="Garamond" panose="02020404030301010803" pitchFamily="18" charset="0"/>
              </a:rPr>
              <a:t>y Apple </a:t>
            </a:r>
            <a:r>
              <a:rPr lang="es-ES" dirty="0" err="1">
                <a:latin typeface="Garamond" panose="02020404030301010803" pitchFamily="18" charset="0"/>
              </a:rPr>
              <a:t>P</a:t>
            </a:r>
            <a:r>
              <a:rPr lang="es-ES" dirty="0" err="1" smtClean="0">
                <a:latin typeface="Garamond" panose="02020404030301010803" pitchFamily="18" charset="0"/>
              </a:rPr>
              <a:t>ay</a:t>
            </a:r>
            <a:r>
              <a:rPr lang="es-ES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64028" y="1522377"/>
            <a:ext cx="10075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Garamond" panose="02020404030301010803" pitchFamily="18" charset="0"/>
              </a:rPr>
              <a:t>¿Es </a:t>
            </a:r>
            <a:r>
              <a:rPr lang="es-ES" b="1" dirty="0">
                <a:latin typeface="Garamond" panose="02020404030301010803" pitchFamily="18" charset="0"/>
              </a:rPr>
              <a:t>fiable la lectura de </a:t>
            </a:r>
            <a:r>
              <a:rPr lang="es-ES" b="1" dirty="0" err="1">
                <a:latin typeface="Garamond" panose="02020404030301010803" pitchFamily="18" charset="0"/>
              </a:rPr>
              <a:t>cardio</a:t>
            </a:r>
            <a:r>
              <a:rPr lang="es-ES" b="1" dirty="0">
                <a:latin typeface="Garamond" panose="02020404030301010803" pitchFamily="18" charset="0"/>
              </a:rPr>
              <a:t>? </a:t>
            </a:r>
            <a:r>
              <a:rPr lang="es-ES" dirty="0">
                <a:latin typeface="Garamond" panose="02020404030301010803" pitchFamily="18" charset="0"/>
              </a:rPr>
              <a:t>En reposo y sin moverse , sí. En movimiento puede variar.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B050"/>
              </a:solidFill>
            </a:endParaRPr>
          </a:p>
          <a:p>
            <a:r>
              <a:rPr lang="es-ES" b="1" dirty="0" smtClean="0">
                <a:latin typeface="Garamond" panose="02020404030301010803" pitchFamily="18" charset="0"/>
              </a:rPr>
              <a:t>¿Son fiables los </a:t>
            </a:r>
            <a:r>
              <a:rPr lang="es-ES" b="1" dirty="0" err="1" smtClean="0">
                <a:latin typeface="Garamond" panose="02020404030301010803" pitchFamily="18" charset="0"/>
              </a:rPr>
              <a:t>kms</a:t>
            </a:r>
            <a:r>
              <a:rPr lang="es-ES" b="1" dirty="0" smtClean="0">
                <a:latin typeface="Garamond" panose="02020404030301010803" pitchFamily="18" charset="0"/>
              </a:rPr>
              <a:t>? </a:t>
            </a:r>
            <a:r>
              <a:rPr lang="es-ES" dirty="0">
                <a:latin typeface="Garamond" panose="02020404030301010803" pitchFamily="18" charset="0"/>
              </a:rPr>
              <a:t>Son aproximados. No mide por GPS si no por pasos dados. </a:t>
            </a:r>
            <a:endParaRPr lang="ca-ES" dirty="0">
              <a:latin typeface="Garamond" panose="020204040303010108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02308" y="4030865"/>
            <a:ext cx="599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Garamond" panose="02020404030301010803" pitchFamily="18" charset="0"/>
              </a:rPr>
              <a:t>¿Qué hago </a:t>
            </a:r>
            <a:r>
              <a:rPr lang="es-ES" dirty="0">
                <a:latin typeface="Garamond" panose="02020404030301010803" pitchFamily="18" charset="0"/>
              </a:rPr>
              <a:t>si no sé solucionar la duda del cliente?</a:t>
            </a:r>
          </a:p>
          <a:p>
            <a:pPr algn="ctr"/>
            <a:endParaRPr lang="es-ES" sz="1600" dirty="0">
              <a:latin typeface="Garamond" panose="02020404030301010803" pitchFamily="18" charset="0"/>
            </a:endParaRPr>
          </a:p>
          <a:p>
            <a:pPr algn="ctr"/>
            <a:r>
              <a:rPr lang="es-ES" dirty="0">
                <a:latin typeface="Garamond" panose="02020404030301010803" pitchFamily="18" charset="0"/>
              </a:rPr>
              <a:t>Llamar a Atención al cliente</a:t>
            </a:r>
            <a:endParaRPr lang="ca-ES" dirty="0">
              <a:latin typeface="Garamond" panose="02020404030301010803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8474" y="3958039"/>
            <a:ext cx="4562127" cy="996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053" y="6393530"/>
            <a:ext cx="8191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C10D427-2FB0-BB41-982C-C25446196B6E}"/>
              </a:ext>
            </a:extLst>
          </p:cNvPr>
          <p:cNvSpPr txBox="1"/>
          <p:nvPr/>
        </p:nvSpPr>
        <p:spPr>
          <a:xfrm>
            <a:off x="197352" y="3193231"/>
            <a:ext cx="11502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>
                <a:latin typeface="Garamond" panose="02020404030301010803" pitchFamily="18" charset="0"/>
              </a:rPr>
              <a:t>Los </a:t>
            </a:r>
            <a:r>
              <a:rPr lang="es-ES_tradnl" sz="4000" dirty="0">
                <a:solidFill>
                  <a:srgbClr val="D41568"/>
                </a:solidFill>
                <a:latin typeface="Garamond" panose="02020404030301010803" pitchFamily="18" charset="0"/>
              </a:rPr>
              <a:t>smartwatches</a:t>
            </a:r>
            <a:r>
              <a:rPr lang="es-ES_tradnl" sz="4000" dirty="0" smtClean="0">
                <a:latin typeface="Garamond" panose="02020404030301010803" pitchFamily="18" charset="0"/>
              </a:rPr>
              <a:t> son relojes inteligentes que nos dan más datos además de la hora. </a:t>
            </a:r>
          </a:p>
          <a:p>
            <a:pPr algn="ctr"/>
            <a:endParaRPr lang="es-ES_tradnl" sz="3200" dirty="0" smtClean="0">
              <a:latin typeface="Garamond" panose="02020404030301010803" pitchFamily="18" charset="0"/>
            </a:endParaRPr>
          </a:p>
          <a:p>
            <a:pPr algn="ctr"/>
            <a:r>
              <a:rPr lang="es-ES_tradnl" sz="3200" dirty="0" smtClean="0">
                <a:latin typeface="Garamond" panose="02020404030301010803" pitchFamily="18" charset="0"/>
              </a:rPr>
              <a:t>Para ello utilizan </a:t>
            </a:r>
            <a:r>
              <a:rPr lang="es-ES_tradnl" sz="3200" dirty="0" smtClean="0">
                <a:solidFill>
                  <a:srgbClr val="D41568"/>
                </a:solidFill>
                <a:latin typeface="Garamond" panose="02020404030301010803" pitchFamily="18" charset="0"/>
              </a:rPr>
              <a:t>sensores </a:t>
            </a:r>
            <a:r>
              <a:rPr lang="es-ES_tradnl" sz="3200" dirty="0" smtClean="0">
                <a:latin typeface="Garamond" panose="02020404030301010803" pitchFamily="18" charset="0"/>
              </a:rPr>
              <a:t>(</a:t>
            </a:r>
            <a:r>
              <a:rPr lang="es-ES_tradnl" sz="3200" dirty="0" err="1" smtClean="0">
                <a:latin typeface="Garamond" panose="02020404030301010803" pitchFamily="18" charset="0"/>
              </a:rPr>
              <a:t>cardio</a:t>
            </a:r>
            <a:r>
              <a:rPr lang="es-ES_tradnl" sz="3200" dirty="0" smtClean="0">
                <a:latin typeface="Garamond" panose="02020404030301010803" pitchFamily="18" charset="0"/>
              </a:rPr>
              <a:t>, movimiento, etc.)</a:t>
            </a:r>
          </a:p>
          <a:p>
            <a:pPr algn="ctr"/>
            <a:r>
              <a:rPr lang="es-ES_tradnl" sz="3200" dirty="0" smtClean="0">
                <a:latin typeface="Garamond" panose="02020404030301010803" pitchFamily="18" charset="0"/>
              </a:rPr>
              <a:t>En la mayoría de los casos requieren </a:t>
            </a:r>
            <a:r>
              <a:rPr lang="es-ES_tradnl" sz="3200" dirty="0">
                <a:solidFill>
                  <a:srgbClr val="D41568"/>
                </a:solidFill>
                <a:latin typeface="Garamond" panose="02020404030301010803" pitchFamily="18" charset="0"/>
              </a:rPr>
              <a:t>conexión</a:t>
            </a:r>
            <a:r>
              <a:rPr lang="es-ES_tradnl" sz="3200" dirty="0" smtClean="0">
                <a:latin typeface="Garamond" panose="02020404030301010803" pitchFamily="18" charset="0"/>
              </a:rPr>
              <a:t> con el teléfono móvil, por lo que serían </a:t>
            </a:r>
            <a:r>
              <a:rPr lang="es-ES_tradnl" sz="3200" dirty="0" err="1">
                <a:solidFill>
                  <a:srgbClr val="D41568"/>
                </a:solidFill>
                <a:latin typeface="Garamond" panose="02020404030301010803" pitchFamily="18" charset="0"/>
              </a:rPr>
              <a:t>smarts</a:t>
            </a:r>
            <a:r>
              <a:rPr lang="es-ES_tradnl" sz="3200" dirty="0">
                <a:solidFill>
                  <a:srgbClr val="D41568"/>
                </a:solidFill>
                <a:latin typeface="Garamond" panose="02020404030301010803" pitchFamily="18" charset="0"/>
              </a:rPr>
              <a:t> conectables</a:t>
            </a:r>
            <a:r>
              <a:rPr lang="es-ES_tradnl" sz="3200" dirty="0" smtClean="0">
                <a:latin typeface="Garamond" panose="02020404030301010803" pitchFamily="18" charset="0"/>
              </a:rPr>
              <a:t>. </a:t>
            </a:r>
            <a:endParaRPr lang="es-ES_tradnl" sz="3200" dirty="0">
              <a:latin typeface="Garamond" panose="020204040303010108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26110"/>
          <a:stretch/>
        </p:blipFill>
        <p:spPr>
          <a:xfrm>
            <a:off x="0" y="-1"/>
            <a:ext cx="6350354" cy="31282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3220"/>
          <a:stretch/>
        </p:blipFill>
        <p:spPr>
          <a:xfrm>
            <a:off x="6080635" y="-1"/>
            <a:ext cx="6111365" cy="3128212"/>
          </a:xfrm>
          <a:prstGeom prst="rect">
            <a:avLst/>
          </a:prstGeom>
        </p:spPr>
      </p:pic>
      <p:sp>
        <p:nvSpPr>
          <p:cNvPr id="2" name="AutoShape 2" descr="Tous Jewelry - Tous Jewelry agregó una foto nueva."/>
          <p:cNvSpPr>
            <a:spLocks noChangeAspect="1" noChangeArrowheads="1"/>
          </p:cNvSpPr>
          <p:nvPr/>
        </p:nvSpPr>
        <p:spPr bwMode="auto">
          <a:xfrm>
            <a:off x="611332" y="44644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Tous Jewelry - Tous Jewelry agregó una foto nueva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873" y="6409526"/>
            <a:ext cx="10668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36884" y="1693897"/>
            <a:ext cx="3595035" cy="34778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Garamond" panose="02020404030301010803" pitchFamily="18" charset="0"/>
                <a:sym typeface="Wingdings" panose="05000000000000000000" pitchFamily="2" charset="2"/>
              </a:rPr>
              <a:t>Smart </a:t>
            </a:r>
            <a:r>
              <a:rPr lang="es-ES_tradnl" sz="2400" dirty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no </a:t>
            </a:r>
            <a:r>
              <a:rPr lang="es-ES_tradnl" sz="2400" dirty="0" smtClean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conectable</a:t>
            </a:r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Lectura de </a:t>
            </a:r>
            <a:r>
              <a:rPr lang="es-ES" sz="1400" dirty="0" err="1">
                <a:latin typeface="Garamond" panose="02020404030301010803" pitchFamily="18" charset="0"/>
              </a:rPr>
              <a:t>cardio</a:t>
            </a:r>
            <a:endParaRPr lang="es-ES" sz="1400" dirty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Lectura de pasos</a:t>
            </a:r>
            <a:r>
              <a:rPr lang="ca-ES" sz="1400" dirty="0">
                <a:latin typeface="Garamond" panose="02020404030301010803" pitchFamily="18" charset="0"/>
              </a:rPr>
              <a:t> </a:t>
            </a:r>
            <a:endParaRPr lang="ca-ES" sz="1400" dirty="0" smtClean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Consumo </a:t>
            </a:r>
            <a:r>
              <a:rPr lang="es-ES" sz="1400" dirty="0">
                <a:latin typeface="Garamond" panose="02020404030301010803" pitchFamily="18" charset="0"/>
              </a:rPr>
              <a:t>calorías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Elección de esfera sin descarga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Lectura de oxígeno en sangre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Lectura de presión arterial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Lectura de temperatura corporal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Control del sueño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Brújula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Altímetro</a:t>
            </a:r>
            <a:endParaRPr lang="es-ES" sz="1400" dirty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Barómetro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1400" dirty="0">
              <a:solidFill>
                <a:srgbClr val="FF0066"/>
              </a:solidFill>
              <a:latin typeface="Garamond" panose="02020404030301010803" pitchFamily="18" charset="0"/>
            </a:endParaRPr>
          </a:p>
          <a:p>
            <a:r>
              <a:rPr lang="es-ES" sz="1400" dirty="0">
                <a:latin typeface="Garamond" panose="02020404030301010803" pitchFamily="18" charset="0"/>
              </a:rPr>
              <a:t>…. </a:t>
            </a:r>
            <a:r>
              <a:rPr lang="es-ES" sz="1400" dirty="0" smtClean="0">
                <a:latin typeface="Garamond" panose="02020404030301010803" pitchFamily="18" charset="0"/>
              </a:rPr>
              <a:t>Y en general, cualquier cosa que dependa </a:t>
            </a:r>
            <a:r>
              <a:rPr lang="es-ES" sz="1400" dirty="0">
                <a:latin typeface="Garamond" panose="02020404030301010803" pitchFamily="18" charset="0"/>
              </a:rPr>
              <a:t>de sus propios </a:t>
            </a:r>
            <a:r>
              <a:rPr lang="es-ES" sz="1400" dirty="0" smtClean="0">
                <a:latin typeface="Garamond" panose="02020404030301010803" pitchFamily="18" charset="0"/>
              </a:rPr>
              <a:t>sensores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6884" y="261736"/>
            <a:ext cx="11502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4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¿Qué </a:t>
            </a:r>
            <a:r>
              <a:rPr lang="es-ES_tradnl" sz="4000" dirty="0">
                <a:solidFill>
                  <a:srgbClr val="D41568"/>
                </a:solidFill>
                <a:latin typeface="Garamond" panose="02020404030301010803" pitchFamily="18" charset="0"/>
              </a:rPr>
              <a:t>puede hacer </a:t>
            </a:r>
            <a:r>
              <a:rPr lang="es-ES_tradnl" sz="4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cada tipo de smartwatch?</a:t>
            </a:r>
            <a:endParaRPr lang="es-ES_tradnl" sz="4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02055" y="1693897"/>
            <a:ext cx="3595035" cy="283154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Garamond" panose="02020404030301010803" pitchFamily="18" charset="0"/>
                <a:sym typeface="Wingdings" panose="05000000000000000000" pitchFamily="2" charset="2"/>
              </a:rPr>
              <a:t>Smart </a:t>
            </a:r>
            <a:r>
              <a:rPr lang="es-ES_tradnl" sz="2400" dirty="0" smtClean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conectable</a:t>
            </a:r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Todo lo anterior…</a:t>
            </a:r>
          </a:p>
          <a:p>
            <a:pPr lvl="1"/>
            <a:r>
              <a:rPr lang="es-ES" sz="1400" dirty="0" smtClean="0">
                <a:latin typeface="Garamond" panose="02020404030301010803" pitchFamily="18" charset="0"/>
              </a:rPr>
              <a:t>+     Notificaciones de correo + RRSS (WhatsApp, FB, IG, etc.)</a:t>
            </a:r>
            <a:endParaRPr lang="es-ES" sz="1400" dirty="0">
              <a:latin typeface="Garamond" panose="02020404030301010803" pitchFamily="18" charset="0"/>
            </a:endParaRPr>
          </a:p>
          <a:p>
            <a:pPr lvl="1"/>
            <a:r>
              <a:rPr lang="es-ES" sz="1400" dirty="0" smtClean="0">
                <a:latin typeface="Garamond" panose="02020404030301010803" pitchFamily="18" charset="0"/>
              </a:rPr>
              <a:t>+     Búsqueda del teléfono/reloj</a:t>
            </a:r>
            <a:endParaRPr lang="ca-ES" sz="1400" dirty="0">
              <a:latin typeface="Garamond" panose="02020404030301010803" pitchFamily="18" charset="0"/>
            </a:endParaRPr>
          </a:p>
          <a:p>
            <a:pPr lvl="1"/>
            <a:r>
              <a:rPr lang="ca-ES" sz="1400" dirty="0" smtClean="0">
                <a:latin typeface="Garamond" panose="02020404030301010803" pitchFamily="18" charset="0"/>
              </a:rPr>
              <a:t>+     </a:t>
            </a:r>
            <a:r>
              <a:rPr lang="es-ES" sz="1400" dirty="0" smtClean="0">
                <a:latin typeface="Garamond" panose="02020404030301010803" pitchFamily="18" charset="0"/>
              </a:rPr>
              <a:t>Aviso de llamadas</a:t>
            </a:r>
            <a:endParaRPr lang="es-ES" sz="1400" dirty="0">
              <a:latin typeface="Garamond" panose="02020404030301010803" pitchFamily="18" charset="0"/>
            </a:endParaRPr>
          </a:p>
          <a:p>
            <a:pPr lvl="1"/>
            <a:r>
              <a:rPr lang="es-ES" sz="1400" dirty="0" smtClean="0">
                <a:latin typeface="Garamond" panose="02020404030301010803" pitchFamily="18" charset="0"/>
              </a:rPr>
              <a:t>+     Control de la música</a:t>
            </a:r>
            <a:endParaRPr lang="es-ES" sz="1400" dirty="0">
              <a:latin typeface="Garamond" panose="02020404030301010803" pitchFamily="18" charset="0"/>
            </a:endParaRPr>
          </a:p>
          <a:p>
            <a:pPr lvl="1"/>
            <a:r>
              <a:rPr lang="es-ES" sz="1400" dirty="0" smtClean="0">
                <a:latin typeface="Garamond" panose="02020404030301010803" pitchFamily="18" charset="0"/>
              </a:rPr>
              <a:t>+     Descarga de esferas</a:t>
            </a:r>
            <a:endParaRPr lang="es-ES" sz="1400" dirty="0">
              <a:latin typeface="Garamond" panose="02020404030301010803" pitchFamily="18" charset="0"/>
            </a:endParaRPr>
          </a:p>
          <a:p>
            <a:pPr lvl="1"/>
            <a:r>
              <a:rPr lang="es-ES" sz="1400" dirty="0" smtClean="0">
                <a:latin typeface="Garamond" panose="02020404030301010803" pitchFamily="18" charset="0"/>
              </a:rPr>
              <a:t>+     Cámara remota</a:t>
            </a:r>
            <a:endParaRPr lang="es-ES" sz="1400" dirty="0">
              <a:latin typeface="Garamond" panose="02020404030301010803" pitchFamily="18" charset="0"/>
            </a:endParaRPr>
          </a:p>
          <a:p>
            <a:pPr lvl="1"/>
            <a:endParaRPr lang="es-ES" sz="1400" dirty="0">
              <a:solidFill>
                <a:srgbClr val="FF0066"/>
              </a:solidFill>
              <a:latin typeface="Garamond" panose="02020404030301010803" pitchFamily="18" charset="0"/>
            </a:endParaRPr>
          </a:p>
          <a:p>
            <a:r>
              <a:rPr lang="es-ES" sz="1400" dirty="0">
                <a:latin typeface="Garamond" panose="02020404030301010803" pitchFamily="18" charset="0"/>
              </a:rPr>
              <a:t>…. </a:t>
            </a:r>
            <a:r>
              <a:rPr lang="es-ES" sz="1400" dirty="0" smtClean="0">
                <a:latin typeface="Garamond" panose="02020404030301010803" pitchFamily="18" charset="0"/>
              </a:rPr>
              <a:t>Y en general, cualquier cosa que pueda transmitirse entre teléfono y reloj.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60665" y="1693897"/>
            <a:ext cx="3595035" cy="34778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Garamond" panose="02020404030301010803" pitchFamily="18" charset="0"/>
                <a:sym typeface="Wingdings" panose="05000000000000000000" pitchFamily="2" charset="2"/>
              </a:rPr>
              <a:t>Smart </a:t>
            </a:r>
            <a:r>
              <a:rPr lang="es-ES_tradnl" sz="2400" dirty="0" smtClean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tecnológico</a:t>
            </a:r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Todo lo anterior…</a:t>
            </a:r>
            <a:endParaRPr lang="es-ES" sz="1400" dirty="0">
              <a:latin typeface="Garamond" panose="02020404030301010803" pitchFamily="18" charset="0"/>
            </a:endParaRPr>
          </a:p>
          <a:p>
            <a:pPr lvl="1"/>
            <a:r>
              <a:rPr lang="es-ES" sz="1400" dirty="0">
                <a:latin typeface="Garamond" panose="02020404030301010803" pitchFamily="18" charset="0"/>
              </a:rPr>
              <a:t>+  </a:t>
            </a:r>
            <a:r>
              <a:rPr lang="es-ES" sz="1400" dirty="0" smtClean="0">
                <a:latin typeface="Garamond" panose="02020404030301010803" pitchFamily="18" charset="0"/>
              </a:rPr>
              <a:t>   Asistente </a:t>
            </a:r>
            <a:r>
              <a:rPr lang="es-ES" sz="1400" dirty="0">
                <a:latin typeface="Garamond" panose="02020404030301010803" pitchFamily="18" charset="0"/>
              </a:rPr>
              <a:t>de voz </a:t>
            </a:r>
            <a:r>
              <a:rPr lang="es-ES" sz="1400" dirty="0" smtClean="0">
                <a:latin typeface="Garamond" panose="02020404030301010803" pitchFamily="18" charset="0"/>
              </a:rPr>
              <a:t>(</a:t>
            </a:r>
            <a:r>
              <a:rPr lang="es-ES" sz="1400" dirty="0" err="1">
                <a:latin typeface="Garamond" panose="02020404030301010803" pitchFamily="18" charset="0"/>
              </a:rPr>
              <a:t>B</a:t>
            </a:r>
            <a:r>
              <a:rPr lang="es-ES" sz="1400" dirty="0" err="1" smtClean="0">
                <a:latin typeface="Garamond" panose="02020404030301010803" pitchFamily="18" charset="0"/>
              </a:rPr>
              <a:t>ixby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smtClean="0">
                <a:latin typeface="Garamond" panose="02020404030301010803" pitchFamily="18" charset="0"/>
              </a:rPr>
              <a:t>Google </a:t>
            </a:r>
            <a:r>
              <a:rPr lang="es-ES" sz="1400" dirty="0" err="1" smtClean="0">
                <a:latin typeface="Garamond" panose="02020404030301010803" pitchFamily="18" charset="0"/>
              </a:rPr>
              <a:t>Assistant</a:t>
            </a:r>
            <a:r>
              <a:rPr lang="es-ES" sz="1400" dirty="0" smtClean="0">
                <a:latin typeface="Garamond" panose="02020404030301010803" pitchFamily="18" charset="0"/>
              </a:rPr>
              <a:t>, </a:t>
            </a:r>
            <a:r>
              <a:rPr lang="es-ES" sz="1400" dirty="0" err="1" smtClean="0">
                <a:latin typeface="Garamond" panose="02020404030301010803" pitchFamily="18" charset="0"/>
              </a:rPr>
              <a:t>Siri</a:t>
            </a:r>
            <a:r>
              <a:rPr lang="es-ES" sz="1400" dirty="0" smtClean="0">
                <a:latin typeface="Garamond" panose="02020404030301010803" pitchFamily="18" charset="0"/>
              </a:rPr>
              <a:t>,…)</a:t>
            </a:r>
            <a:endParaRPr lang="es-ES" sz="1400" dirty="0">
              <a:latin typeface="Garamond" panose="02020404030301010803" pitchFamily="18" charset="0"/>
            </a:endParaRPr>
          </a:p>
          <a:p>
            <a:pPr lvl="1"/>
            <a:r>
              <a:rPr lang="es-ES" sz="1400" dirty="0">
                <a:latin typeface="Garamond" panose="02020404030301010803" pitchFamily="18" charset="0"/>
              </a:rPr>
              <a:t>+ </a:t>
            </a:r>
            <a:r>
              <a:rPr lang="es-ES" sz="1400" dirty="0" smtClean="0">
                <a:latin typeface="Garamond" panose="02020404030301010803" pitchFamily="18" charset="0"/>
              </a:rPr>
              <a:t>    Descargar </a:t>
            </a:r>
            <a:r>
              <a:rPr lang="es-ES" sz="1400" dirty="0">
                <a:latin typeface="Garamond" panose="02020404030301010803" pitchFamily="18" charset="0"/>
              </a:rPr>
              <a:t>música (Apple </a:t>
            </a:r>
            <a:r>
              <a:rPr lang="es-ES" sz="1400" dirty="0" err="1">
                <a:latin typeface="Garamond" panose="02020404030301010803" pitchFamily="18" charset="0"/>
              </a:rPr>
              <a:t>music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>
                <a:latin typeface="Garamond" panose="02020404030301010803" pitchFamily="18" charset="0"/>
              </a:rPr>
              <a:t>spotify</a:t>
            </a:r>
            <a:r>
              <a:rPr lang="es-ES" sz="1400" dirty="0">
                <a:latin typeface="Garamond" panose="02020404030301010803" pitchFamily="18" charset="0"/>
              </a:rPr>
              <a:t>,…)</a:t>
            </a:r>
          </a:p>
          <a:p>
            <a:pPr lvl="1"/>
            <a:r>
              <a:rPr lang="es-ES" sz="1400" dirty="0">
                <a:latin typeface="Garamond" panose="02020404030301010803" pitchFamily="18" charset="0"/>
              </a:rPr>
              <a:t>+ </a:t>
            </a:r>
            <a:r>
              <a:rPr lang="es-ES" sz="1400" dirty="0" smtClean="0">
                <a:latin typeface="Garamond" panose="02020404030301010803" pitchFamily="18" charset="0"/>
              </a:rPr>
              <a:t>    Guía </a:t>
            </a:r>
            <a:r>
              <a:rPr lang="es-ES" sz="1400" dirty="0">
                <a:latin typeface="Garamond" panose="02020404030301010803" pitchFamily="18" charset="0"/>
              </a:rPr>
              <a:t>a destinos </a:t>
            </a:r>
            <a:r>
              <a:rPr lang="es-ES" sz="1400" dirty="0" smtClean="0">
                <a:latin typeface="Garamond" panose="02020404030301010803" pitchFamily="18" charset="0"/>
              </a:rPr>
              <a:t>(Google </a:t>
            </a:r>
            <a:r>
              <a:rPr lang="es-ES" sz="1400" dirty="0" err="1">
                <a:latin typeface="Garamond" panose="02020404030301010803" pitchFamily="18" charset="0"/>
              </a:rPr>
              <a:t>M</a:t>
            </a:r>
            <a:r>
              <a:rPr lang="es-ES" sz="1400" dirty="0" err="1" smtClean="0">
                <a:latin typeface="Garamond" panose="02020404030301010803" pitchFamily="18" charset="0"/>
              </a:rPr>
              <a:t>aps</a:t>
            </a:r>
            <a:r>
              <a:rPr lang="es-ES" sz="1400" dirty="0" smtClean="0">
                <a:latin typeface="Garamond" panose="02020404030301010803" pitchFamily="18" charset="0"/>
              </a:rPr>
              <a:t>, </a:t>
            </a:r>
            <a:r>
              <a:rPr lang="es-ES" sz="1400" dirty="0" err="1" smtClean="0">
                <a:latin typeface="Garamond" panose="02020404030301010803" pitchFamily="18" charset="0"/>
              </a:rPr>
              <a:t>Waze</a:t>
            </a:r>
            <a:r>
              <a:rPr lang="es-ES" sz="1400" dirty="0">
                <a:latin typeface="Garamond" panose="02020404030301010803" pitchFamily="18" charset="0"/>
              </a:rPr>
              <a:t>,…)</a:t>
            </a:r>
          </a:p>
          <a:p>
            <a:pPr lvl="1"/>
            <a:r>
              <a:rPr lang="es-ES" sz="1400" dirty="0" smtClean="0">
                <a:latin typeface="Garamond" panose="02020404030301010803" pitchFamily="18" charset="0"/>
              </a:rPr>
              <a:t>+     Aplicaciones </a:t>
            </a:r>
            <a:r>
              <a:rPr lang="es-ES" sz="1400" dirty="0">
                <a:latin typeface="Garamond" panose="02020404030301010803" pitchFamily="18" charset="0"/>
              </a:rPr>
              <a:t>de salud y deportivas ( </a:t>
            </a:r>
            <a:r>
              <a:rPr lang="es-ES" sz="1400" dirty="0" err="1">
                <a:latin typeface="Garamond" panose="02020404030301010803" pitchFamily="18" charset="0"/>
              </a:rPr>
              <a:t>S</a:t>
            </a:r>
            <a:r>
              <a:rPr lang="es-ES" sz="1400" dirty="0" err="1" smtClean="0">
                <a:latin typeface="Garamond" panose="02020404030301010803" pitchFamily="18" charset="0"/>
              </a:rPr>
              <a:t>trava</a:t>
            </a:r>
            <a:r>
              <a:rPr lang="es-ES" sz="1400" dirty="0">
                <a:latin typeface="Garamond" panose="02020404030301010803" pitchFamily="18" charset="0"/>
              </a:rPr>
              <a:t>, </a:t>
            </a:r>
            <a:r>
              <a:rPr lang="es-ES" sz="1400" dirty="0" err="1" smtClean="0">
                <a:latin typeface="Garamond" panose="02020404030301010803" pitchFamily="18" charset="0"/>
              </a:rPr>
              <a:t>Runtastic</a:t>
            </a:r>
            <a:r>
              <a:rPr lang="es-ES" sz="1400" dirty="0" smtClean="0">
                <a:latin typeface="Garamond" panose="02020404030301010803" pitchFamily="18" charset="0"/>
              </a:rPr>
              <a:t>, Google </a:t>
            </a:r>
            <a:r>
              <a:rPr lang="es-ES" sz="1400" dirty="0" err="1" smtClean="0">
                <a:latin typeface="Garamond" panose="02020404030301010803" pitchFamily="18" charset="0"/>
              </a:rPr>
              <a:t>Fit</a:t>
            </a:r>
            <a:r>
              <a:rPr lang="es-ES" sz="1400" dirty="0" smtClean="0">
                <a:latin typeface="Garamond" panose="02020404030301010803" pitchFamily="18" charset="0"/>
              </a:rPr>
              <a:t>, Samsung </a:t>
            </a:r>
            <a:r>
              <a:rPr lang="es-ES" sz="1400" dirty="0" err="1" smtClean="0">
                <a:latin typeface="Garamond" panose="02020404030301010803" pitchFamily="18" charset="0"/>
              </a:rPr>
              <a:t>Health</a:t>
            </a:r>
            <a:r>
              <a:rPr lang="es-ES" sz="1400" dirty="0" smtClean="0">
                <a:latin typeface="Garamond" panose="02020404030301010803" pitchFamily="18" charset="0"/>
              </a:rPr>
              <a:t>,…)</a:t>
            </a:r>
            <a:endParaRPr lang="es-ES" sz="1400" dirty="0">
              <a:latin typeface="Garamond" panose="02020404030301010803" pitchFamily="18" charset="0"/>
            </a:endParaRPr>
          </a:p>
          <a:p>
            <a:pPr lvl="1"/>
            <a:endParaRPr lang="es-ES" sz="1400" dirty="0">
              <a:solidFill>
                <a:srgbClr val="FF0066"/>
              </a:solidFill>
              <a:latin typeface="Garamond" panose="02020404030301010803" pitchFamily="18" charset="0"/>
            </a:endParaRPr>
          </a:p>
          <a:p>
            <a:r>
              <a:rPr lang="es-ES" sz="1400" dirty="0">
                <a:latin typeface="Garamond" panose="02020404030301010803" pitchFamily="18" charset="0"/>
              </a:rPr>
              <a:t>…. </a:t>
            </a:r>
            <a:r>
              <a:rPr lang="es-ES" sz="1400" dirty="0" smtClean="0">
                <a:latin typeface="Garamond" panose="02020404030301010803" pitchFamily="18" charset="0"/>
              </a:rPr>
              <a:t>Y en general, cualquier cosa que hagan las apps que se pueden bajar a estos </a:t>
            </a:r>
            <a:r>
              <a:rPr lang="es-ES" sz="1400" dirty="0" err="1" smtClean="0">
                <a:latin typeface="Garamond" panose="02020404030301010803" pitchFamily="18" charset="0"/>
              </a:rPr>
              <a:t>smarts</a:t>
            </a:r>
            <a:r>
              <a:rPr lang="es-ES" sz="1400" dirty="0" smtClean="0">
                <a:latin typeface="Garamond" panose="02020404030301010803" pitchFamily="18" charset="0"/>
              </a:rPr>
              <a:t> desde los </a:t>
            </a:r>
            <a:r>
              <a:rPr lang="es-ES" sz="1400" dirty="0" err="1" smtClean="0">
                <a:latin typeface="Garamond" panose="02020404030301010803" pitchFamily="18" charset="0"/>
              </a:rPr>
              <a:t>markets</a:t>
            </a:r>
            <a:r>
              <a:rPr lang="es-ES" sz="1400" dirty="0" smtClean="0">
                <a:latin typeface="Garamond" panose="02020404030301010803" pitchFamily="18" charset="0"/>
              </a:rPr>
              <a:t> (Apple Store, Google Play, etc.)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02055" y="4638499"/>
            <a:ext cx="35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Garamond" panose="02020404030301010803" pitchFamily="18" charset="0"/>
              </a:rPr>
              <a:t>Llamar y hablar desde el reloj, depende de si éste tiene (o no) micrófono y altavoz.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024" y="6438900"/>
            <a:ext cx="952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C10D427-2FB0-BB41-982C-C25446196B6E}"/>
              </a:ext>
            </a:extLst>
          </p:cNvPr>
          <p:cNvSpPr txBox="1"/>
          <p:nvPr/>
        </p:nvSpPr>
        <p:spPr>
          <a:xfrm>
            <a:off x="1058779" y="3383311"/>
            <a:ext cx="108123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 smtClean="0">
                <a:latin typeface="Garamond" panose="02020404030301010803" pitchFamily="18" charset="0"/>
              </a:rPr>
              <a:t>ROND TOUCH 			</a:t>
            </a:r>
            <a:r>
              <a:rPr lang="es-ES_tradnl" sz="4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 Smart </a:t>
            </a:r>
            <a:r>
              <a:rPr lang="es-ES_tradnl" sz="4000" dirty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no conectable</a:t>
            </a:r>
          </a:p>
          <a:p>
            <a:endParaRPr lang="es-ES_tradnl" sz="1000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r>
              <a:rPr lang="es-ES_tradnl" sz="4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ROND CONNECT 		 Smart </a:t>
            </a:r>
            <a:r>
              <a:rPr lang="es-ES_tradnl" sz="4000" dirty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conectable</a:t>
            </a:r>
          </a:p>
          <a:p>
            <a:endParaRPr lang="es-ES_tradnl" sz="1000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r>
              <a:rPr lang="es-ES_tradnl" sz="4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B-CONNECT 			 Smart </a:t>
            </a:r>
            <a:r>
              <a:rPr lang="es-ES_tradnl" sz="4000" dirty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conectable</a:t>
            </a:r>
          </a:p>
          <a:p>
            <a:endParaRPr lang="es-ES_tradnl" sz="1000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r>
              <a:rPr lang="es-ES_tradnl" sz="40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TOUS BY SAMSUNG 	 Smart </a:t>
            </a:r>
            <a:r>
              <a:rPr lang="es-ES_tradnl" sz="4000" dirty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tecnológico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26110"/>
          <a:stretch/>
        </p:blipFill>
        <p:spPr>
          <a:xfrm>
            <a:off x="0" y="0"/>
            <a:ext cx="6350354" cy="31282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3220"/>
          <a:stretch/>
        </p:blipFill>
        <p:spPr>
          <a:xfrm>
            <a:off x="6080635" y="-1"/>
            <a:ext cx="6111365" cy="31282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1163" y="6399521"/>
            <a:ext cx="9525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36884" y="1693897"/>
            <a:ext cx="3595035" cy="298543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ROND TOUCH</a:t>
            </a:r>
          </a:p>
          <a:p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Smart </a:t>
            </a:r>
            <a:r>
              <a:rPr lang="es-ES_tradnl" sz="2400" dirty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no </a:t>
            </a:r>
            <a:r>
              <a:rPr lang="es-ES_tradnl" sz="2400" dirty="0" smtClean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conectable</a:t>
            </a:r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5 </a:t>
            </a:r>
            <a:r>
              <a:rPr lang="es-ES" sz="1400" dirty="0" err="1" smtClean="0">
                <a:latin typeface="Garamond" panose="02020404030301010803" pitchFamily="18" charset="0"/>
              </a:rPr>
              <a:t>main</a:t>
            </a:r>
            <a:r>
              <a:rPr lang="es-ES" sz="1400" dirty="0" smtClean="0">
                <a:latin typeface="Garamond" panose="02020404030301010803" pitchFamily="18" charset="0"/>
              </a:rPr>
              <a:t>-faces sin posibilidad de descargar nuevas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Hora, minutos, mes, día, día de la semana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Lectura de pasos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Lectura de calorías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Distancia recorrida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Frecuencia cardíaca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Cronógrafo 1/10 segundos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3 alarmas de vibración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6884" y="261736"/>
            <a:ext cx="11502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4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¿Qué </a:t>
            </a:r>
            <a:r>
              <a:rPr lang="es-ES_tradnl" sz="4000" dirty="0" smtClean="0">
                <a:solidFill>
                  <a:srgbClr val="D41568"/>
                </a:solidFill>
                <a:latin typeface="Garamond" panose="02020404030301010803" pitchFamily="18" charset="0"/>
              </a:rPr>
              <a:t>pueden </a:t>
            </a:r>
            <a:r>
              <a:rPr lang="es-ES_tradnl" sz="4000" dirty="0">
                <a:solidFill>
                  <a:srgbClr val="D41568"/>
                </a:solidFill>
                <a:latin typeface="Garamond" panose="02020404030301010803" pitchFamily="18" charset="0"/>
              </a:rPr>
              <a:t>hacer </a:t>
            </a:r>
            <a:r>
              <a:rPr lang="es-ES_tradnl" sz="4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nuestros smartwatches?</a:t>
            </a:r>
            <a:endParaRPr lang="es-ES_tradnl" sz="4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02055" y="1693897"/>
            <a:ext cx="3595035" cy="363176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ROND CONNECT </a:t>
            </a:r>
          </a:p>
          <a:p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Smart </a:t>
            </a:r>
            <a:r>
              <a:rPr lang="es-ES_tradnl" sz="2400" dirty="0" smtClean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conectable</a:t>
            </a:r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6 </a:t>
            </a:r>
            <a:r>
              <a:rPr lang="es-ES" sz="1400" dirty="0" err="1" smtClean="0">
                <a:latin typeface="Garamond" panose="02020404030301010803" pitchFamily="18" charset="0"/>
              </a:rPr>
              <a:t>main</a:t>
            </a:r>
            <a:r>
              <a:rPr lang="es-ES" sz="1400" dirty="0" smtClean="0">
                <a:latin typeface="Garamond" panose="02020404030301010803" pitchFamily="18" charset="0"/>
              </a:rPr>
              <a:t>-faces + </a:t>
            </a:r>
            <a:r>
              <a:rPr lang="es-ES" sz="1400" dirty="0">
                <a:latin typeface="Garamond" panose="02020404030301010803" pitchFamily="18" charset="0"/>
              </a:rPr>
              <a:t>1 </a:t>
            </a:r>
            <a:r>
              <a:rPr lang="es-ES" sz="1400" dirty="0" smtClean="0">
                <a:latin typeface="Garamond" panose="02020404030301010803" pitchFamily="18" charset="0"/>
              </a:rPr>
              <a:t>adicional descargable </a:t>
            </a:r>
            <a:r>
              <a:rPr lang="es-ES" sz="1400" dirty="0">
                <a:latin typeface="Garamond" panose="02020404030301010803" pitchFamily="18" charset="0"/>
              </a:rPr>
              <a:t>desde la TOUS </a:t>
            </a:r>
            <a:r>
              <a:rPr lang="es-ES" sz="1400" dirty="0" err="1" smtClean="0">
                <a:latin typeface="Garamond" panose="02020404030301010803" pitchFamily="18" charset="0"/>
              </a:rPr>
              <a:t>Wear</a:t>
            </a:r>
            <a:r>
              <a:rPr lang="es-ES" sz="1400" dirty="0" smtClean="0">
                <a:latin typeface="Garamond" panose="02020404030301010803" pitchFamily="18" charset="0"/>
              </a:rPr>
              <a:t> App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Horas, minutos, mes, día, día de la semana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Lectura de pasos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Lectura de calorías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Distancia recorrida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Frecuencia cardíaca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Deporte (Correr y Caminar)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Cronógrafo 1/10 segundos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3 alarmas de vibración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Aviso de llamada y notificaciones</a:t>
            </a:r>
            <a:endParaRPr lang="es-ES_tradnl" sz="1400" dirty="0">
              <a:latin typeface="Garamond" panose="02020404030301010803" pitchFamily="18" charset="0"/>
              <a:sym typeface="Wingdings" panose="05000000000000000000" pitchFamily="2" charset="2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60665" y="1693897"/>
            <a:ext cx="3595035" cy="384720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latin typeface="Garamond" panose="02020404030301010803" pitchFamily="18" charset="0"/>
                <a:sym typeface="Wingdings" panose="05000000000000000000" pitchFamily="2" charset="2"/>
              </a:rPr>
              <a:t>B-CONNECT</a:t>
            </a:r>
          </a:p>
          <a:p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Smart </a:t>
            </a:r>
            <a:r>
              <a:rPr lang="es-ES_tradnl" sz="2400" dirty="0" smtClean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conectable</a:t>
            </a:r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5 </a:t>
            </a:r>
            <a:r>
              <a:rPr lang="es-ES" sz="1400" dirty="0" err="1" smtClean="0">
                <a:latin typeface="Garamond" panose="02020404030301010803" pitchFamily="18" charset="0"/>
              </a:rPr>
              <a:t>main</a:t>
            </a:r>
            <a:r>
              <a:rPr lang="es-ES" sz="1400" dirty="0" smtClean="0">
                <a:latin typeface="Garamond" panose="02020404030301010803" pitchFamily="18" charset="0"/>
              </a:rPr>
              <a:t>-faces + 1 adicional descargable desde la TOUS </a:t>
            </a:r>
            <a:r>
              <a:rPr lang="es-ES" sz="1400" dirty="0" err="1" smtClean="0">
                <a:latin typeface="Garamond" panose="02020404030301010803" pitchFamily="18" charset="0"/>
              </a:rPr>
              <a:t>Wear</a:t>
            </a:r>
            <a:r>
              <a:rPr lang="es-ES" sz="1400" dirty="0" smtClean="0">
                <a:latin typeface="Garamond" panose="02020404030301010803" pitchFamily="18" charset="0"/>
              </a:rPr>
              <a:t> App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Horas, minutos, mes, día, día de la semana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Lectura de pasos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Lectura de calorías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Distancia recorrida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Deporte (Correr y Caminar)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Cronógrafo 1/10 segundos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Temporizador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3 alarmas de vibración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Aviso de llamadas y notificaciones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Control del sueño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35683" y="5803714"/>
            <a:ext cx="5927778" cy="46166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s-ES_tradnl" sz="2400" b="1" dirty="0" smtClean="0">
                <a:solidFill>
                  <a:prstClr val="black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TOUS BY SAMSUNG </a:t>
            </a:r>
            <a:r>
              <a:rPr lang="es-ES_tradnl" sz="2400" dirty="0">
                <a:latin typeface="Garamond" panose="02020404030301010803" pitchFamily="18" charset="0"/>
                <a:sym typeface="Wingdings" panose="05000000000000000000" pitchFamily="2" charset="2"/>
              </a:rPr>
              <a:t> Smart</a:t>
            </a:r>
            <a:r>
              <a:rPr lang="es-ES_tradnl" sz="2400" dirty="0">
                <a:solidFill>
                  <a:srgbClr val="D41568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 tecnológico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907" y="6475043"/>
            <a:ext cx="921167" cy="3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36884" y="261736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¿Por qué comprar </a:t>
            </a:r>
            <a:r>
              <a:rPr lang="es-ES_tradnl" sz="3600" dirty="0" err="1" smtClean="0">
                <a:solidFill>
                  <a:srgbClr val="FF0066"/>
                </a:solidFill>
                <a:latin typeface="Garamond" panose="02020404030301010803" pitchFamily="18" charset="0"/>
              </a:rPr>
              <a:t>Rond</a:t>
            </a:r>
            <a:r>
              <a:rPr lang="es-ES_tradnl" sz="36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 </a:t>
            </a:r>
            <a:r>
              <a:rPr lang="es-ES_tradnl" sz="3600" dirty="0" err="1" smtClean="0">
                <a:solidFill>
                  <a:srgbClr val="FF0066"/>
                </a:solidFill>
                <a:latin typeface="Garamond" panose="02020404030301010803" pitchFamily="18" charset="0"/>
              </a:rPr>
              <a:t>Connect</a:t>
            </a:r>
            <a:r>
              <a:rPr lang="es-ES_tradnl" sz="36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 </a:t>
            </a:r>
            <a:r>
              <a:rPr lang="es-ES_tradnl" sz="3600" dirty="0">
                <a:solidFill>
                  <a:prstClr val="black"/>
                </a:solidFill>
                <a:latin typeface="Garamond" panose="02020404030301010803" pitchFamily="18" charset="0"/>
              </a:rPr>
              <a:t>o</a:t>
            </a:r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s-ES_tradnl" sz="36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B-</a:t>
            </a:r>
            <a:r>
              <a:rPr lang="es-ES_tradnl" sz="3600" dirty="0" err="1" smtClean="0">
                <a:solidFill>
                  <a:srgbClr val="FF0066"/>
                </a:solidFill>
                <a:latin typeface="Garamond" panose="02020404030301010803" pitchFamily="18" charset="0"/>
              </a:rPr>
              <a:t>Connect</a:t>
            </a:r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?</a:t>
            </a:r>
            <a:endParaRPr lang="es-ES_tradnl" sz="3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92575" y="1747918"/>
            <a:ext cx="671668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Características únicas:</a:t>
            </a:r>
          </a:p>
          <a:p>
            <a:endParaRPr lang="es-ES_tradnl" sz="1000" dirty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Garamond" panose="02020404030301010803" pitchFamily="18" charset="0"/>
              </a:rPr>
              <a:t>Tiene un </a:t>
            </a:r>
            <a:r>
              <a:rPr lang="es-ES" sz="16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diseño propio y exclusivo</a:t>
            </a:r>
            <a:r>
              <a:rPr lang="es-ES" sz="1600" dirty="0" smtClean="0">
                <a:latin typeface="Garamond" panose="02020404030301010803" pitchFamily="18" charset="0"/>
              </a:rPr>
              <a:t> de TOUS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1600" dirty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Garamond" panose="02020404030301010803" pitchFamily="18" charset="0"/>
              </a:rPr>
              <a:t>Disponemos de una </a:t>
            </a:r>
            <a:r>
              <a:rPr lang="es-ES" sz="16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aplicación propia y exclusiva </a:t>
            </a:r>
            <a:r>
              <a:rPr lang="es-ES" sz="1600" dirty="0" smtClean="0">
                <a:latin typeface="Garamond" panose="02020404030301010803" pitchFamily="18" charset="0"/>
              </a:rPr>
              <a:t>de TOUS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ca-ES" sz="1600" dirty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Garamond" panose="02020404030301010803" pitchFamily="18" charset="0"/>
              </a:rPr>
              <a:t>Múltiples </a:t>
            </a:r>
            <a:r>
              <a:rPr lang="es-ES" sz="16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esferas </a:t>
            </a:r>
            <a:r>
              <a:rPr lang="es-ES" sz="1600" dirty="0">
                <a:solidFill>
                  <a:srgbClr val="FF0066"/>
                </a:solidFill>
                <a:latin typeface="Garamond" panose="02020404030301010803" pitchFamily="18" charset="0"/>
              </a:rPr>
              <a:t>descargables exclusivas </a:t>
            </a:r>
            <a:r>
              <a:rPr lang="es-ES" sz="1600" dirty="0">
                <a:latin typeface="Garamond" panose="02020404030301010803" pitchFamily="18" charset="0"/>
              </a:rPr>
              <a:t>para estos </a:t>
            </a:r>
            <a:r>
              <a:rPr lang="es-ES" sz="1600" dirty="0" smtClean="0">
                <a:latin typeface="Garamond" panose="02020404030301010803" pitchFamily="18" charset="0"/>
              </a:rPr>
              <a:t>modelos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1600" dirty="0" smtClean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Garamond" panose="02020404030301010803" pitchFamily="18" charset="0"/>
              </a:rPr>
              <a:t>Funciones más usadas: pasos, </a:t>
            </a:r>
            <a:r>
              <a:rPr lang="es-ES" sz="1600" dirty="0" err="1" smtClean="0">
                <a:latin typeface="Garamond" panose="02020404030301010803" pitchFamily="18" charset="0"/>
              </a:rPr>
              <a:t>cardio</a:t>
            </a:r>
            <a:r>
              <a:rPr lang="es-ES" sz="1600" dirty="0" smtClean="0">
                <a:latin typeface="Garamond" panose="02020404030301010803" pitchFamily="18" charset="0"/>
              </a:rPr>
              <a:t>, aviso de llamadas y notificaciones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1600" dirty="0" smtClean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Garamond" panose="02020404030301010803" pitchFamily="18" charset="0"/>
              </a:rPr>
              <a:t>Precio más asequible que los </a:t>
            </a:r>
            <a:r>
              <a:rPr lang="es-ES" sz="1600" dirty="0" err="1" smtClean="0">
                <a:latin typeface="Garamond" panose="02020404030301010803" pitchFamily="18" charset="0"/>
              </a:rPr>
              <a:t>smart</a:t>
            </a:r>
            <a:r>
              <a:rPr lang="es-ES" sz="1600" dirty="0" smtClean="0">
                <a:latin typeface="Garamond" panose="02020404030301010803" pitchFamily="18" charset="0"/>
              </a:rPr>
              <a:t> tecnológicos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s-ES" sz="1600" dirty="0" smtClean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Garamond" panose="02020404030301010803" pitchFamily="18" charset="0"/>
              </a:rPr>
              <a:t>Materiales de </a:t>
            </a:r>
            <a:r>
              <a:rPr lang="es-ES" sz="16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1ª calidad </a:t>
            </a:r>
            <a:r>
              <a:rPr lang="es-ES" sz="1600" dirty="0" smtClean="0">
                <a:latin typeface="Garamond" panose="02020404030301010803" pitchFamily="18" charset="0"/>
              </a:rPr>
              <a:t>(acero 316L, etc.)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7" y="1924169"/>
            <a:ext cx="2414021" cy="3145542"/>
          </a:xfrm>
          <a:prstGeom prst="rect">
            <a:avLst/>
          </a:prstGeom>
        </p:spPr>
      </p:pic>
      <p:pic>
        <p:nvPicPr>
          <p:cNvPr id="1026" name="C22BF66E-B3A8-4E00-9F12-ABAE530265D4" descr="5920BD38-3F50-4CEC-B5F3-E6365AA302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" b="9536"/>
          <a:stretch/>
        </p:blipFill>
        <p:spPr bwMode="auto">
          <a:xfrm>
            <a:off x="9343090" y="1923311"/>
            <a:ext cx="2687820" cy="32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349" y="6422380"/>
            <a:ext cx="8477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35322" y="1290485"/>
            <a:ext cx="5757318" cy="440120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Caja: acero inoxidable 316L y Plástico Policarbonato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Bisel</a:t>
            </a:r>
            <a:r>
              <a:rPr lang="es-ES" sz="1400" dirty="0">
                <a:latin typeface="Garamond" panose="02020404030301010803" pitchFamily="18" charset="0"/>
              </a:rPr>
              <a:t>: acero inoxidable 316L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Fondo/Tapa</a:t>
            </a:r>
            <a:r>
              <a:rPr lang="es-ES" sz="1400" dirty="0">
                <a:latin typeface="Garamond" panose="02020404030301010803" pitchFamily="18" charset="0"/>
              </a:rPr>
              <a:t>: acero inoxidable 316L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Diámetro</a:t>
            </a:r>
            <a:r>
              <a:rPr lang="es-ES" sz="1400" dirty="0">
                <a:latin typeface="Garamond" panose="02020404030301010803" pitchFamily="18" charset="0"/>
              </a:rPr>
              <a:t>: 40mm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Grosor </a:t>
            </a:r>
            <a:r>
              <a:rPr lang="es-ES" sz="1400" dirty="0">
                <a:latin typeface="Garamond" panose="02020404030301010803" pitchFamily="18" charset="0"/>
              </a:rPr>
              <a:t>Caja: 13,3mm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Cristal</a:t>
            </a:r>
            <a:r>
              <a:rPr lang="es-ES" sz="1400" dirty="0">
                <a:latin typeface="Garamond" panose="02020404030301010803" pitchFamily="18" charset="0"/>
              </a:rPr>
              <a:t>: vidrio redondo endurecido plano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Impermeable</a:t>
            </a:r>
            <a:r>
              <a:rPr lang="es-ES" sz="1400" dirty="0">
                <a:latin typeface="Garamond" panose="02020404030301010803" pitchFamily="18" charset="0"/>
              </a:rPr>
              <a:t>: IP68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Pantalla</a:t>
            </a:r>
            <a:r>
              <a:rPr lang="es-ES" sz="1400" dirty="0">
                <a:latin typeface="Garamond" panose="02020404030301010803" pitchFamily="18" charset="0"/>
              </a:rPr>
              <a:t>: táctil de 1,09 pulgadas TFT-DLC en color (Full </a:t>
            </a:r>
            <a:r>
              <a:rPr lang="es-ES" sz="1400" dirty="0" err="1">
                <a:latin typeface="Garamond" panose="02020404030301010803" pitchFamily="18" charset="0"/>
              </a:rPr>
              <a:t>Touch</a:t>
            </a:r>
            <a:r>
              <a:rPr lang="es-ES" sz="1400" dirty="0">
                <a:latin typeface="Garamond" panose="02020404030301010803" pitchFamily="18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Módulo/Calibre</a:t>
            </a:r>
            <a:r>
              <a:rPr lang="es-ES" sz="1400" dirty="0">
                <a:latin typeface="Garamond" panose="02020404030301010803" pitchFamily="18" charset="0"/>
              </a:rPr>
              <a:t>: DANZ 1142-01-V1-A1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Chipset</a:t>
            </a:r>
            <a:r>
              <a:rPr lang="es-ES" sz="1400" dirty="0">
                <a:latin typeface="Garamond" panose="02020404030301010803" pitchFamily="18" charset="0"/>
              </a:rPr>
              <a:t>: </a:t>
            </a:r>
            <a:r>
              <a:rPr lang="es-ES" sz="1400" dirty="0" err="1">
                <a:latin typeface="Garamond" panose="02020404030301010803" pitchFamily="18" charset="0"/>
              </a:rPr>
              <a:t>Realtek</a:t>
            </a:r>
            <a:r>
              <a:rPr lang="es-ES" sz="1400" dirty="0">
                <a:latin typeface="Garamond" panose="02020404030301010803" pitchFamily="18" charset="0"/>
              </a:rPr>
              <a:t> RTL8762CK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Chip </a:t>
            </a:r>
            <a:r>
              <a:rPr lang="es-ES" sz="1400" dirty="0">
                <a:latin typeface="Garamond" panose="02020404030301010803" pitchFamily="18" charset="0"/>
              </a:rPr>
              <a:t>Frecuencia </a:t>
            </a:r>
            <a:r>
              <a:rPr lang="es-ES" sz="1400" dirty="0" smtClean="0">
                <a:latin typeface="Garamond" panose="02020404030301010803" pitchFamily="18" charset="0"/>
              </a:rPr>
              <a:t>Cardíaca</a:t>
            </a:r>
            <a:r>
              <a:rPr lang="es-ES" sz="1400" dirty="0">
                <a:latin typeface="Garamond" panose="02020404030301010803" pitchFamily="18" charset="0"/>
              </a:rPr>
              <a:t>: HRS 3313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Compatible </a:t>
            </a:r>
            <a:r>
              <a:rPr lang="es-ES" sz="1400" dirty="0">
                <a:latin typeface="Garamond" panose="02020404030301010803" pitchFamily="18" charset="0"/>
              </a:rPr>
              <a:t>OS: Android 4.4 </a:t>
            </a:r>
            <a:r>
              <a:rPr lang="es-ES" sz="1400" dirty="0" smtClean="0">
                <a:latin typeface="Garamond" panose="02020404030301010803" pitchFamily="18" charset="0"/>
              </a:rPr>
              <a:t>e </a:t>
            </a:r>
            <a:r>
              <a:rPr lang="es-ES" sz="1400" dirty="0">
                <a:latin typeface="Garamond" panose="02020404030301010803" pitchFamily="18" charset="0"/>
              </a:rPr>
              <a:t>iOS 8.0 </a:t>
            </a:r>
            <a:r>
              <a:rPr lang="es-ES" sz="1400" dirty="0" smtClean="0">
                <a:latin typeface="Garamond" panose="02020404030301010803" pitchFamily="18" charset="0"/>
              </a:rPr>
              <a:t>y </a:t>
            </a:r>
            <a:r>
              <a:rPr lang="es-ES" sz="1400" dirty="0">
                <a:latin typeface="Garamond" panose="02020404030301010803" pitchFamily="18" charset="0"/>
              </a:rPr>
              <a:t>superior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Bluetooth </a:t>
            </a:r>
            <a:r>
              <a:rPr lang="es-ES" sz="1400" dirty="0">
                <a:latin typeface="Garamond" panose="02020404030301010803" pitchFamily="18" charset="0"/>
              </a:rPr>
              <a:t>versión: BLE 5.0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Memoria </a:t>
            </a:r>
            <a:r>
              <a:rPr lang="es-ES" sz="1400" dirty="0">
                <a:latin typeface="Garamond" panose="02020404030301010803" pitchFamily="18" charset="0"/>
              </a:rPr>
              <a:t>del reloj: 64 Mbit SPI Flash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Sensor</a:t>
            </a:r>
            <a:r>
              <a:rPr lang="es-ES" sz="1400" dirty="0">
                <a:latin typeface="Garamond" panose="02020404030301010803" pitchFamily="18" charset="0"/>
              </a:rPr>
              <a:t>: STK 8321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Capacidad </a:t>
            </a:r>
            <a:r>
              <a:rPr lang="es-ES" sz="1400" dirty="0">
                <a:latin typeface="Garamond" panose="02020404030301010803" pitchFamily="18" charset="0"/>
              </a:rPr>
              <a:t>de la batería: 150 </a:t>
            </a:r>
            <a:r>
              <a:rPr lang="es-ES" sz="1400" dirty="0" err="1">
                <a:latin typeface="Garamond" panose="02020404030301010803" pitchFamily="18" charset="0"/>
              </a:rPr>
              <a:t>mAh</a:t>
            </a:r>
            <a:endParaRPr lang="es-ES" sz="1400" dirty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Acumulador/Batería</a:t>
            </a:r>
            <a:r>
              <a:rPr lang="es-ES" sz="1400" dirty="0">
                <a:latin typeface="Garamond" panose="02020404030301010803" pitchFamily="18" charset="0"/>
              </a:rPr>
              <a:t>: 3.7V Litio </a:t>
            </a:r>
            <a:r>
              <a:rPr lang="es-ES" sz="1400" dirty="0" smtClean="0">
                <a:latin typeface="Garamond" panose="02020404030301010803" pitchFamily="18" charset="0"/>
              </a:rPr>
              <a:t>recargable con </a:t>
            </a:r>
            <a:r>
              <a:rPr lang="es-ES" sz="1400" dirty="0">
                <a:latin typeface="Garamond" panose="02020404030301010803" pitchFamily="18" charset="0"/>
              </a:rPr>
              <a:t>cable magnético.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Autonomía</a:t>
            </a:r>
            <a:r>
              <a:rPr lang="es-ES" sz="1400" dirty="0">
                <a:latin typeface="Garamond" panose="02020404030301010803" pitchFamily="18" charset="0"/>
              </a:rPr>
              <a:t>: 6 días en funcionamiento y 11 en reposo.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Brazalete</a:t>
            </a:r>
            <a:r>
              <a:rPr lang="es-ES" sz="1400" dirty="0">
                <a:latin typeface="Garamond" panose="02020404030301010803" pitchFamily="18" charset="0"/>
              </a:rPr>
              <a:t>: </a:t>
            </a:r>
            <a:r>
              <a:rPr lang="es-ES" sz="1400" dirty="0" smtClean="0">
                <a:latin typeface="Garamond" panose="02020404030301010803" pitchFamily="18" charset="0"/>
              </a:rPr>
              <a:t>de acero inoxidable 316L</a:t>
            </a:r>
            <a:endParaRPr lang="es-ES" sz="1400" dirty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Cierre</a:t>
            </a:r>
            <a:r>
              <a:rPr lang="es-ES" sz="1400" dirty="0">
                <a:latin typeface="Garamond" panose="02020404030301010803" pitchFamily="18" charset="0"/>
              </a:rPr>
              <a:t>: de malla milanesa ajustable con cierre de </a:t>
            </a:r>
            <a:r>
              <a:rPr lang="es-ES" sz="1400" dirty="0" smtClean="0">
                <a:latin typeface="Garamond" panose="02020404030301010803" pitchFamily="18" charset="0"/>
              </a:rPr>
              <a:t>seguridad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6884" y="261736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Características técnicas</a:t>
            </a:r>
            <a:endParaRPr lang="es-ES_tradnl" sz="3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1" y="2102755"/>
            <a:ext cx="2754299" cy="35889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5741" t="18445" r="71522" b="65334"/>
          <a:stretch/>
        </p:blipFill>
        <p:spPr>
          <a:xfrm>
            <a:off x="1174678" y="1214258"/>
            <a:ext cx="1746027" cy="7006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774" y="6408093"/>
            <a:ext cx="8763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36884" y="261736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Características técnicas</a:t>
            </a:r>
            <a:endParaRPr lang="es-ES_tradnl" sz="3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37269" t="44073" r="37407" b="48355"/>
          <a:stretch/>
        </p:blipFill>
        <p:spPr>
          <a:xfrm>
            <a:off x="987818" y="1282707"/>
            <a:ext cx="2269374" cy="38168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929148" y="1282707"/>
            <a:ext cx="5763492" cy="4185761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Caja: Acero inoxidable 316L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Fondo/Tapa: Plástico Policarbonato PC+FIBRA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Dimensiones: 38mm x 46,8mm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Grosor Caja: 12,4mm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Cristal: Vidrio cuadrado endurecido plano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Impermeable: </a:t>
            </a:r>
            <a:r>
              <a:rPr lang="es-ES" sz="1400" dirty="0">
                <a:latin typeface="Garamond" panose="02020404030301010803" pitchFamily="18" charset="0"/>
              </a:rPr>
              <a:t>IP68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Pantalla: Táctil Full </a:t>
            </a:r>
            <a:r>
              <a:rPr lang="es-ES" sz="1400" dirty="0" err="1">
                <a:latin typeface="Garamond" panose="02020404030301010803" pitchFamily="18" charset="0"/>
              </a:rPr>
              <a:t>Touch</a:t>
            </a:r>
            <a:r>
              <a:rPr lang="es-ES" sz="1400" dirty="0">
                <a:latin typeface="Garamond" panose="02020404030301010803" pitchFamily="18" charset="0"/>
              </a:rPr>
              <a:t> de 1,40 pulgadas TFT-DLC en color 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Módulo</a:t>
            </a:r>
            <a:r>
              <a:rPr lang="es-ES" sz="1400" dirty="0">
                <a:latin typeface="Garamond" panose="02020404030301010803" pitchFamily="18" charset="0"/>
              </a:rPr>
              <a:t>: HT10-TZ7V1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Chipset: </a:t>
            </a:r>
            <a:r>
              <a:rPr lang="es-ES" sz="1400" dirty="0" err="1">
                <a:latin typeface="Garamond" panose="02020404030301010803" pitchFamily="18" charset="0"/>
              </a:rPr>
              <a:t>Realtek</a:t>
            </a:r>
            <a:r>
              <a:rPr lang="es-ES" sz="1400" dirty="0">
                <a:latin typeface="Garamond" panose="02020404030301010803" pitchFamily="18" charset="0"/>
              </a:rPr>
              <a:t> RTL8762CK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Chipset Frecuencia Cardiaca: HRS 3313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Compatible OS: Android 5.0 </a:t>
            </a:r>
            <a:r>
              <a:rPr lang="es-ES" sz="1400" dirty="0" smtClean="0">
                <a:latin typeface="Garamond" panose="02020404030301010803" pitchFamily="18" charset="0"/>
              </a:rPr>
              <a:t>e </a:t>
            </a:r>
            <a:r>
              <a:rPr lang="es-ES" sz="1400" dirty="0">
                <a:latin typeface="Garamond" panose="02020404030301010803" pitchFamily="18" charset="0"/>
              </a:rPr>
              <a:t>iOS 10.0 y superior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Bluetooth versión: BLE 5.0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Memoria del reloj: 64 Mbit SPI Flash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Sensor: SC7A20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Capacidad de la batería: 180 </a:t>
            </a:r>
            <a:r>
              <a:rPr lang="es-ES" sz="1400" dirty="0" err="1">
                <a:latin typeface="Garamond" panose="02020404030301010803" pitchFamily="18" charset="0"/>
              </a:rPr>
              <a:t>mAh</a:t>
            </a:r>
            <a:endParaRPr lang="es-ES" sz="1400" dirty="0">
              <a:latin typeface="Garamond" panose="02020404030301010803" pitchFamily="18" charset="0"/>
            </a:endParaRP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Acumulador/Batería: 3.7V Litio recargable con cable magnético.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latin typeface="Garamond" panose="02020404030301010803" pitchFamily="18" charset="0"/>
              </a:rPr>
              <a:t>Autonomía: 5 días en funcionamiento y 11 en reposo.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Brazalete de acero inoxidable 316L</a:t>
            </a:r>
          </a:p>
          <a:p>
            <a:pPr marL="800100" lvl="1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Garamond" panose="02020404030301010803" pitchFamily="18" charset="0"/>
              </a:rPr>
              <a:t>Cierre </a:t>
            </a:r>
            <a:r>
              <a:rPr lang="es-ES" sz="1400" dirty="0" err="1" smtClean="0">
                <a:latin typeface="Garamond" panose="02020404030301010803" pitchFamily="18" charset="0"/>
              </a:rPr>
              <a:t>deployant</a:t>
            </a:r>
            <a:endParaRPr lang="es-ES" sz="1400" dirty="0" smtClean="0">
              <a:latin typeface="Garamond" panose="02020404030301010803" pitchFamily="18" charset="0"/>
            </a:endParaRPr>
          </a:p>
        </p:txBody>
      </p:sp>
      <p:pic>
        <p:nvPicPr>
          <p:cNvPr id="6" name="C22BF66E-B3A8-4E00-9F12-ABAE530265D4" descr="5920BD38-3F50-4CEC-B5F3-E6365AA3028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" b="9536"/>
          <a:stretch/>
        </p:blipFill>
        <p:spPr bwMode="auto">
          <a:xfrm>
            <a:off x="627592" y="1786856"/>
            <a:ext cx="3026637" cy="36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774" y="6323347"/>
            <a:ext cx="8763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0655" y="1187908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Garamond" panose="02020404030301010803" pitchFamily="18" charset="0"/>
              </a:rPr>
              <a:t>Se necesita siempre </a:t>
            </a:r>
            <a:r>
              <a:rPr lang="es-ES" sz="2000" dirty="0">
                <a:solidFill>
                  <a:srgbClr val="FF0066"/>
                </a:solidFill>
                <a:latin typeface="Garamond" panose="02020404030301010803" pitchFamily="18" charset="0"/>
              </a:rPr>
              <a:t>conexión Bluetooth y</a:t>
            </a:r>
            <a:r>
              <a:rPr lang="es-ES" sz="2000" dirty="0">
                <a:latin typeface="Garamond" panose="02020404030301010803" pitchFamily="18" charset="0"/>
              </a:rPr>
              <a:t> una </a:t>
            </a:r>
            <a:r>
              <a:rPr lang="es-ES" sz="2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aplicación (App)</a:t>
            </a:r>
            <a:endParaRPr lang="es-ES" sz="2000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2732" t="14280" r="39629" b="72551"/>
          <a:stretch/>
        </p:blipFill>
        <p:spPr>
          <a:xfrm>
            <a:off x="3877041" y="1928536"/>
            <a:ext cx="1378096" cy="133633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6884" y="261736"/>
            <a:ext cx="115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¿Cómo se conectan los smartwatches a los teléfonos?</a:t>
            </a:r>
            <a:endParaRPr lang="es-ES_tradnl" sz="3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741" t="18445" r="71522" b="65334"/>
          <a:stretch/>
        </p:blipFill>
        <p:spPr>
          <a:xfrm>
            <a:off x="1195081" y="2046452"/>
            <a:ext cx="1366696" cy="5484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7269" t="44073" r="37407" b="48355"/>
          <a:stretch/>
        </p:blipFill>
        <p:spPr>
          <a:xfrm>
            <a:off x="957506" y="2822532"/>
            <a:ext cx="1776344" cy="2987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74491" t="25226" r="14491" b="65720"/>
          <a:stretch/>
        </p:blipFill>
        <p:spPr>
          <a:xfrm>
            <a:off x="6937544" y="2320676"/>
            <a:ext cx="1388298" cy="641652"/>
          </a:xfrm>
          <a:prstGeom prst="rect">
            <a:avLst/>
          </a:prstGeom>
        </p:spPr>
      </p:pic>
      <p:pic>
        <p:nvPicPr>
          <p:cNvPr id="2050" name="Picture 2" descr="Galaxy Wearable (Samsung Gear) - Aplicaciones en Google P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806" y="1971810"/>
            <a:ext cx="1184769" cy="118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064029" y="3996598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TOUS </a:t>
            </a:r>
            <a:r>
              <a:rPr lang="es-ES" sz="2000" dirty="0" err="1" smtClean="0">
                <a:solidFill>
                  <a:srgbClr val="FF0066"/>
                </a:solidFill>
                <a:latin typeface="Garamond" panose="02020404030301010803" pitchFamily="18" charset="0"/>
              </a:rPr>
              <a:t>Wear</a:t>
            </a:r>
            <a:r>
              <a:rPr lang="es-ES" sz="2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 </a:t>
            </a:r>
            <a:r>
              <a:rPr lang="es-ES" sz="2000" dirty="0" smtClean="0">
                <a:latin typeface="Garamond" panose="02020404030301010803" pitchFamily="18" charset="0"/>
              </a:rPr>
              <a:t>App y </a:t>
            </a:r>
            <a:r>
              <a:rPr lang="es-ES" sz="2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Galaxy </a:t>
            </a:r>
            <a:r>
              <a:rPr lang="es-ES" sz="2000" dirty="0" err="1" smtClean="0">
                <a:solidFill>
                  <a:srgbClr val="FF0066"/>
                </a:solidFill>
                <a:latin typeface="Garamond" panose="02020404030301010803" pitchFamily="18" charset="0"/>
              </a:rPr>
              <a:t>Wear</a:t>
            </a:r>
            <a:r>
              <a:rPr lang="es-ES" sz="2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 </a:t>
            </a:r>
            <a:r>
              <a:rPr lang="es-ES" sz="2000" dirty="0" smtClean="0">
                <a:latin typeface="Garamond" panose="02020404030301010803" pitchFamily="18" charset="0"/>
              </a:rPr>
              <a:t>App son </a:t>
            </a:r>
            <a:r>
              <a:rPr lang="es-ES" sz="2000" dirty="0" smtClean="0">
                <a:solidFill>
                  <a:srgbClr val="FF0066"/>
                </a:solidFill>
                <a:latin typeface="Garamond" panose="02020404030301010803" pitchFamily="18" charset="0"/>
              </a:rPr>
              <a:t>gratuitas</a:t>
            </a:r>
            <a:r>
              <a:rPr lang="es-ES" sz="2000" dirty="0" smtClean="0">
                <a:latin typeface="Garamond" panose="02020404030301010803" pitchFamily="18" charset="0"/>
              </a:rPr>
              <a:t> y ambas se pueden descargar en: </a:t>
            </a:r>
            <a:endParaRPr lang="es-ES" sz="2000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12416" y="3237689"/>
            <a:ext cx="131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Garamond" panose="02020404030301010803" pitchFamily="18" charset="0"/>
              </a:rPr>
              <a:t>TOUS </a:t>
            </a:r>
            <a:r>
              <a:rPr lang="es-ES" sz="1400" dirty="0" err="1" smtClean="0">
                <a:latin typeface="Garamond" panose="02020404030301010803" pitchFamily="18" charset="0"/>
              </a:rPr>
              <a:t>Wear</a:t>
            </a:r>
            <a:endParaRPr lang="es-ES" sz="1400" dirty="0">
              <a:latin typeface="Garamond" panose="02020404030301010803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438906" y="3187528"/>
            <a:ext cx="14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Garamond" panose="02020404030301010803" pitchFamily="18" charset="0"/>
              </a:rPr>
              <a:t>Galaxy Wearable</a:t>
            </a:r>
            <a:endParaRPr lang="es-ES" sz="1400" dirty="0">
              <a:latin typeface="Garamond" panose="02020404030301010803" pitchFamily="18" charset="0"/>
            </a:endParaRPr>
          </a:p>
        </p:txBody>
      </p:sp>
      <p:pic>
        <p:nvPicPr>
          <p:cNvPr id="2052" name="Picture 4" descr="Cómo publicar tu aplicación en Google Play y en la App Store?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22638" r="50151" b="25571"/>
          <a:stretch/>
        </p:blipFill>
        <p:spPr bwMode="auto">
          <a:xfrm>
            <a:off x="1582850" y="4624221"/>
            <a:ext cx="1910893" cy="14556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582850" y="6102347"/>
            <a:ext cx="392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Garamond" panose="02020404030301010803" pitchFamily="18" charset="0"/>
              </a:rPr>
              <a:t>Para teléfonos </a:t>
            </a:r>
            <a:r>
              <a:rPr lang="es-ES" dirty="0" smtClean="0">
                <a:solidFill>
                  <a:srgbClr val="FF0066"/>
                </a:solidFill>
                <a:latin typeface="Garamond" panose="02020404030301010803" pitchFamily="18" charset="0"/>
              </a:rPr>
              <a:t>ANDROID  </a:t>
            </a:r>
            <a:endParaRPr lang="es-ES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899563" y="6102347"/>
            <a:ext cx="382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Garamond" panose="02020404030301010803" pitchFamily="18" charset="0"/>
              </a:rPr>
              <a:t>Para teléfonos </a:t>
            </a:r>
            <a:r>
              <a:rPr lang="es-ES" dirty="0" smtClean="0">
                <a:solidFill>
                  <a:srgbClr val="FF0066"/>
                </a:solidFill>
                <a:latin typeface="Garamond" panose="02020404030301010803" pitchFamily="18" charset="0"/>
              </a:rPr>
              <a:t>APPLE</a:t>
            </a:r>
            <a:endParaRPr lang="es-ES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pic>
        <p:nvPicPr>
          <p:cNvPr id="20" name="Picture 4" descr="Cómo publicar tu aplicación en Google Play y en la App Store?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8" t="22638" r="-1" b="25571"/>
          <a:stretch/>
        </p:blipFill>
        <p:spPr bwMode="auto">
          <a:xfrm>
            <a:off x="6899563" y="4606348"/>
            <a:ext cx="1901939" cy="14556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heurón 14"/>
          <p:cNvSpPr/>
          <p:nvPr/>
        </p:nvSpPr>
        <p:spPr>
          <a:xfrm>
            <a:off x="3694307" y="5183399"/>
            <a:ext cx="390698" cy="440574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Cheurón 21"/>
          <p:cNvSpPr/>
          <p:nvPr/>
        </p:nvSpPr>
        <p:spPr>
          <a:xfrm>
            <a:off x="9047017" y="5131779"/>
            <a:ext cx="390698" cy="440574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54" name="Picture 6" descr="Archivo:Android robot.svg - Wikipedia, la enciclopedia lib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18" y="4624221"/>
            <a:ext cx="1251466" cy="14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8" descr="Apple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3586" y="4646017"/>
            <a:ext cx="1093990" cy="1299276"/>
          </a:xfrm>
          <a:prstGeom prst="rect">
            <a:avLst/>
          </a:prstGeom>
        </p:spPr>
      </p:pic>
      <p:sp>
        <p:nvSpPr>
          <p:cNvPr id="23" name="Rectángulo redondeado 22"/>
          <p:cNvSpPr/>
          <p:nvPr/>
        </p:nvSpPr>
        <p:spPr>
          <a:xfrm>
            <a:off x="806336" y="1714714"/>
            <a:ext cx="4797202" cy="19179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6570400" y="1714714"/>
            <a:ext cx="4568655" cy="19179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heurón 24"/>
          <p:cNvSpPr/>
          <p:nvPr/>
        </p:nvSpPr>
        <p:spPr>
          <a:xfrm>
            <a:off x="3074863" y="2419778"/>
            <a:ext cx="390698" cy="440574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Cheurón 25"/>
          <p:cNvSpPr/>
          <p:nvPr/>
        </p:nvSpPr>
        <p:spPr>
          <a:xfrm>
            <a:off x="8643883" y="2419778"/>
            <a:ext cx="403134" cy="440574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9055" y="6365350"/>
            <a:ext cx="8763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7845</TotalTime>
  <Words>1473</Words>
  <Application>Microsoft Office PowerPoint</Application>
  <PresentationFormat>Panorámica</PresentationFormat>
  <Paragraphs>248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Perez Ambros</dc:creator>
  <cp:lastModifiedBy>Gisela Benedicto</cp:lastModifiedBy>
  <cp:revision>68</cp:revision>
  <dcterms:created xsi:type="dcterms:W3CDTF">2021-11-24T11:43:03Z</dcterms:created>
  <dcterms:modified xsi:type="dcterms:W3CDTF">2021-12-01T09:57:37Z</dcterms:modified>
</cp:coreProperties>
</file>